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4" r:id="rId9"/>
    <p:sldId id="263" r:id="rId10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62857" autoAdjust="0"/>
  </p:normalViewPr>
  <p:slideViewPr>
    <p:cSldViewPr>
      <p:cViewPr>
        <p:scale>
          <a:sx n="73" d="100"/>
          <a:sy n="73" d="100"/>
        </p:scale>
        <p:origin x="-1068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DD87A50D-D68B-4331-8838-3938DEFBF912}" type="datetimeFigureOut">
              <a:rPr lang="en-US" smtClean="0"/>
              <a:t>6/13/2012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77379D61-D653-4BC4-A91C-DDC253646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6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9D61-D653-4BC4-A91C-DDC2536464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Fully robotic observatory which</a:t>
            </a:r>
            <a:r>
              <a:rPr lang="en-US" baseline="0" dirty="0" smtClean="0"/>
              <a:t> means that everything is under computer control including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Telescope mount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Focus control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Camera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Filter Wheel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Dome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Three observing modes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Local</a:t>
            </a:r>
            <a:r>
              <a:rPr lang="en-US" baseline="0" dirty="0" smtClean="0"/>
              <a:t> Live, i</a:t>
            </a:r>
            <a:r>
              <a:rPr lang="en-US" dirty="0" smtClean="0"/>
              <a:t>nside the control room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Public Nights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Intro</a:t>
            </a:r>
            <a:r>
              <a:rPr lang="en-US" baseline="0" dirty="0" smtClean="0"/>
              <a:t> Astronomy observing nights</a:t>
            </a:r>
            <a:endParaRPr lang="en-US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Remotely through a web browser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Student Research</a:t>
            </a:r>
            <a:r>
              <a:rPr lang="en-US" baseline="0" dirty="0" smtClean="0"/>
              <a:t> projects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Remote access for other institutions</a:t>
            </a:r>
            <a:endParaRPr lang="en-US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Unattended</a:t>
            </a:r>
            <a:r>
              <a:rPr lang="en-US" baseline="0" dirty="0" smtClean="0"/>
              <a:t> through an observing database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Innovative laboratory design!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Student Research projects</a:t>
            </a:r>
          </a:p>
          <a:p>
            <a:pPr marL="0" indent="0">
              <a:buFont typeface="Arial" pitchFamily="34" charset="0"/>
              <a:buNone/>
            </a:pPr>
            <a:endParaRPr lang="en-US" baseline="0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9D61-D653-4BC4-A91C-DDC2536464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24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have an NSF grant to develop laboratories using the remote access/unattended capabilities.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Together with 6 institutions,</a:t>
            </a:r>
            <a:r>
              <a:rPr lang="en-US" baseline="0" dirty="0" smtClean="0"/>
              <a:t> UST, two community colleges, an R1, and a high school</a:t>
            </a:r>
            <a:endParaRPr lang="en-US" dirty="0" smtClean="0"/>
          </a:p>
          <a:p>
            <a:r>
              <a:rPr lang="en-US" dirty="0" smtClean="0"/>
              <a:t>Labs take</a:t>
            </a:r>
            <a:r>
              <a:rPr lang="en-US" baseline="0" dirty="0" smtClean="0"/>
              <a:t> two periods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Period 1, explore a scientific question, design an observing plan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Period 2, analyze the data from the remote instrument.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Lab</a:t>
            </a:r>
            <a:r>
              <a:rPr lang="en-US" baseline="0" dirty="0" smtClean="0"/>
              <a:t> 1, weigh Jupiter by measuring the orbital period of its moons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Lab is drafted and tested at UST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Larger scale test at partner institutions this fall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Laboratory</a:t>
            </a:r>
            <a:r>
              <a:rPr lang="en-US" baseline="0" dirty="0" smtClean="0"/>
              <a:t> design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9D61-D653-4BC4-A91C-DDC2536464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10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 observatory is on a parking ramp </a:t>
            </a:r>
          </a:p>
          <a:p>
            <a:r>
              <a:rPr lang="en-US" baseline="0" dirty="0" smtClean="0"/>
              <a:t>The tall lights on the big black poles are bright.</a:t>
            </a:r>
          </a:p>
          <a:p>
            <a:r>
              <a:rPr lang="en-US" baseline="0" dirty="0" smtClean="0"/>
              <a:t>When they built it, I got push button switches.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Momentary contact button… toggles the state of the lights</a:t>
            </a:r>
          </a:p>
          <a:p>
            <a:r>
              <a:rPr lang="en-US" baseline="0" dirty="0" smtClean="0"/>
              <a:t>And LED indicates the current state.</a:t>
            </a:r>
          </a:p>
          <a:p>
            <a:r>
              <a:rPr lang="en-US" baseline="0" dirty="0" smtClean="0"/>
              <a:t>A photo sensor turns the lights on when the Sun goes down.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need computer control of the lights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A controller that receives commands from the computer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When the controller is “active,” it watches the state of the LED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If the lights come on, it pulses the switch and turns them off.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9D61-D653-4BC4-A91C-DDC2536464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71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teams, two</a:t>
            </a:r>
            <a:r>
              <a:rPr lang="en-US" baseline="0" dirty="0" smtClean="0"/>
              <a:t> failures.  Why did they fail?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Design number </a:t>
            </a:r>
            <a:r>
              <a:rPr lang="en-US" baseline="0" dirty="0" smtClean="0"/>
              <a:t>one – Summer student, project not for course grade.</a:t>
            </a:r>
            <a:endParaRPr lang="en-US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Enthusiastic </a:t>
            </a:r>
            <a:r>
              <a:rPr lang="en-US" baseline="0" dirty="0" smtClean="0"/>
              <a:t>start, </a:t>
            </a:r>
            <a:endParaRPr lang="en-US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Listened carefully to the design requirements but took no notes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 smtClean="0"/>
              <a:t>Enthusiastically attacked the parts that were interesting to him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 smtClean="0"/>
              <a:t>Got the project to the 80% level and lost enthusiasm.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 smtClean="0"/>
              <a:t>Didn’t </a:t>
            </a:r>
            <a:r>
              <a:rPr lang="en-US" baseline="0" dirty="0" smtClean="0"/>
              <a:t>build in time for a prototype/debug cycle</a:t>
            </a:r>
            <a:r>
              <a:rPr lang="en-US" baseline="0" dirty="0" smtClean="0"/>
              <a:t>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 smtClean="0"/>
              <a:t>Tested at the very end of summer and, of course, it didn’t work in the production environment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 smtClean="0"/>
              <a:t>Was difficult to get him to come back after the end of summer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 smtClean="0"/>
              <a:t>The project remains incomplete</a:t>
            </a:r>
            <a:endParaRPr lang="en-US" baseline="0" dirty="0" smtClean="0"/>
          </a:p>
          <a:p>
            <a:r>
              <a:rPr lang="en-US" baseline="0" dirty="0" smtClean="0"/>
              <a:t>	</a:t>
            </a:r>
          </a:p>
          <a:p>
            <a:r>
              <a:rPr lang="en-US" baseline="0" dirty="0" smtClean="0"/>
              <a:t>Teachable moments: </a:t>
            </a:r>
          </a:p>
          <a:p>
            <a:pPr marL="231115" indent="-231115">
              <a:buFont typeface="+mj-lt"/>
              <a:buAutoNum type="arabicPeriod"/>
            </a:pPr>
            <a:r>
              <a:rPr lang="en-US" baseline="0" dirty="0" smtClean="0"/>
              <a:t>The project is less than 50% complete when it’s running on a breadboard on the bench.</a:t>
            </a:r>
          </a:p>
          <a:p>
            <a:pPr marL="231115" indent="-231115">
              <a:buFont typeface="+mj-lt"/>
              <a:buAutoNum type="arabicPeriod"/>
            </a:pPr>
            <a:r>
              <a:rPr lang="en-US" baseline="0" dirty="0" smtClean="0"/>
              <a:t>Commitment to the customer regarding completion of the project. </a:t>
            </a:r>
          </a:p>
          <a:p>
            <a:pPr marL="693344" lvl="1" indent="-231115">
              <a:buFont typeface="+mj-lt"/>
              <a:buAutoNum type="arabicPeriod"/>
            </a:pPr>
            <a:r>
              <a:rPr lang="en-US" baseline="0" dirty="0" smtClean="0"/>
              <a:t>This is hard to convey to students… they tend to not take projects with professors seriously.</a:t>
            </a:r>
          </a:p>
          <a:p>
            <a:pPr marL="693344" lvl="1" indent="-231115">
              <a:buFont typeface="+mj-lt"/>
              <a:buAutoNum type="arabicPeriod"/>
            </a:pPr>
            <a:r>
              <a:rPr lang="en-US" baseline="0" dirty="0" smtClean="0"/>
              <a:t>This particular student had an internship and class commitments and his work with me was seen as secondary, even though he had made commitment. </a:t>
            </a:r>
          </a:p>
          <a:p>
            <a:pPr marL="462229" lvl="1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9D61-D653-4BC4-A91C-DDC2536464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71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Done</a:t>
            </a:r>
            <a:r>
              <a:rPr lang="en-US" baseline="0" dirty="0" smtClean="0"/>
              <a:t> for a grade in a 300 level engineering class as a final project. 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After reading the short project description, the students came up with several design ideas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During </a:t>
            </a:r>
            <a:r>
              <a:rPr lang="en-US" dirty="0" smtClean="0"/>
              <a:t>the customer</a:t>
            </a:r>
            <a:r>
              <a:rPr lang="en-US" baseline="0" dirty="0" smtClean="0"/>
              <a:t> </a:t>
            </a:r>
            <a:r>
              <a:rPr lang="en-US" baseline="0" dirty="0" smtClean="0"/>
              <a:t>interview, </a:t>
            </a:r>
            <a:r>
              <a:rPr lang="en-US" dirty="0" smtClean="0"/>
              <a:t>Rather </a:t>
            </a:r>
            <a:r>
              <a:rPr lang="en-US" dirty="0" smtClean="0"/>
              <a:t>than listening carefully, </a:t>
            </a:r>
            <a:r>
              <a:rPr lang="en-US" dirty="0" smtClean="0"/>
              <a:t>they pitched their ideas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Getting </a:t>
            </a:r>
            <a:r>
              <a:rPr lang="en-US" baseline="0" dirty="0" smtClean="0"/>
              <a:t>them to </a:t>
            </a:r>
            <a:r>
              <a:rPr lang="en-US" baseline="0" dirty="0" smtClean="0"/>
              <a:t>listen to the actual design criteria was </a:t>
            </a:r>
            <a:r>
              <a:rPr lang="en-US" baseline="0" dirty="0" smtClean="0"/>
              <a:t>a </a:t>
            </a:r>
            <a:r>
              <a:rPr lang="en-US" baseline="0" dirty="0" smtClean="0"/>
              <a:t>struggle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Their </a:t>
            </a:r>
            <a:r>
              <a:rPr lang="en-US" baseline="0" dirty="0" smtClean="0"/>
              <a:t>design ideas were based on an incomplete understanding of the </a:t>
            </a:r>
            <a:r>
              <a:rPr lang="en-US" baseline="0" dirty="0" smtClean="0"/>
              <a:t>project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The preliminary design </a:t>
            </a:r>
            <a:r>
              <a:rPr lang="en-US" baseline="0" dirty="0" smtClean="0"/>
              <a:t>suggested designs that highlighted their lack of complete understanding of the </a:t>
            </a:r>
            <a:r>
              <a:rPr lang="en-US" baseline="0" dirty="0" smtClean="0"/>
              <a:t>design requirements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 smtClean="0"/>
              <a:t>Using a $25.00 power </a:t>
            </a:r>
            <a:r>
              <a:rPr lang="en-US" baseline="0" dirty="0" err="1" smtClean="0"/>
              <a:t>opto-isolater</a:t>
            </a:r>
            <a:r>
              <a:rPr lang="en-US" baseline="0" dirty="0" smtClean="0"/>
              <a:t> when a $3.00 part was completely sufficient.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aseline="0" dirty="0" smtClean="0"/>
              <a:t>Still </a:t>
            </a:r>
            <a:r>
              <a:rPr lang="en-US" baseline="0" dirty="0" smtClean="0"/>
              <a:t>entrenched in their preconceptions, they refused to listen to the voices of experience.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The team declared success even though the device was only bench tested and a major piece of functionality was untested.</a:t>
            </a:r>
          </a:p>
          <a:p>
            <a:r>
              <a:rPr lang="en-US" baseline="0" dirty="0" smtClean="0"/>
              <a:t>Several customer requested features (status indicators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) were not in the final prototype. 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Teachable moment:</a:t>
            </a:r>
          </a:p>
          <a:p>
            <a:pPr marL="231115" indent="-231115">
              <a:buFont typeface="+mj-lt"/>
              <a:buAutoNum type="arabicPeriod"/>
            </a:pPr>
            <a:r>
              <a:rPr lang="en-US" dirty="0" smtClean="0"/>
              <a:t>Listening</a:t>
            </a:r>
            <a:r>
              <a:rPr lang="en-US" baseline="0" dirty="0" smtClean="0"/>
              <a:t> carefully during the customer interview is critical.</a:t>
            </a:r>
          </a:p>
          <a:p>
            <a:pPr marL="688315" lvl="1" indent="-231115">
              <a:buFont typeface="+mj-lt"/>
              <a:buAutoNum type="arabicPeriod"/>
            </a:pPr>
            <a:r>
              <a:rPr lang="en-US" baseline="0" dirty="0" smtClean="0"/>
              <a:t>Suggest alternative designs AFTER you FULLY understand the requirements</a:t>
            </a:r>
          </a:p>
          <a:p>
            <a:pPr marL="688315" lvl="1" indent="-231115">
              <a:buFont typeface="+mj-lt"/>
              <a:buAutoNum type="arabicPeriod"/>
            </a:pPr>
            <a:r>
              <a:rPr lang="en-US" baseline="0" dirty="0" smtClean="0"/>
              <a:t>In fact, later in the process, they came up with an innovative design.</a:t>
            </a:r>
          </a:p>
          <a:p>
            <a:pPr marL="688315" lvl="1" indent="-231115">
              <a:buFont typeface="+mj-lt"/>
              <a:buAutoNum type="arabicPeriod"/>
            </a:pPr>
            <a:r>
              <a:rPr lang="en-US" baseline="0" dirty="0" smtClean="0"/>
              <a:t>LISTEN to the experts.  They just may have something important to say.</a:t>
            </a:r>
          </a:p>
          <a:p>
            <a:pPr marL="688315" lvl="1" indent="-231115">
              <a:buFont typeface="+mj-lt"/>
              <a:buAutoNum type="arabicPeriod"/>
            </a:pPr>
            <a:r>
              <a:rPr lang="en-US" baseline="0" dirty="0" smtClean="0"/>
              <a:t>Commitment to the process.  Everything must be tested.  Never just assume that everything works</a:t>
            </a:r>
          </a:p>
          <a:p>
            <a:pPr marL="688315" lvl="1" indent="-231115">
              <a:buFont typeface="+mj-lt"/>
              <a:buAutoNum type="arabicPeriod"/>
            </a:pPr>
            <a:r>
              <a:rPr lang="en-US" baseline="0" dirty="0" smtClean="0"/>
              <a:t>A successful bench test does NOT equal success in the production environment.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9D61-D653-4BC4-A91C-DDC2536464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3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Again for</a:t>
            </a:r>
            <a:r>
              <a:rPr lang="en-US" baseline="0" dirty="0" smtClean="0"/>
              <a:t> grade for the same course.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Project</a:t>
            </a:r>
            <a:r>
              <a:rPr lang="en-US" baseline="0" dirty="0" smtClean="0"/>
              <a:t> </a:t>
            </a:r>
            <a:r>
              <a:rPr lang="en-US" baseline="0" dirty="0" smtClean="0"/>
              <a:t>3: organized, thoughtful, allowed for debug, solid testing of all subsystems.  Still failed in production environment…. We’re still working on it.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So… what are we doing wrong?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Proto-typing is only half of the game.</a:t>
            </a:r>
          </a:p>
          <a:p>
            <a:r>
              <a:rPr lang="en-US" baseline="0" dirty="0" smtClean="0"/>
              <a:t>We need to clarify the difference between success on the bench versus success in production.</a:t>
            </a:r>
          </a:p>
          <a:p>
            <a:r>
              <a:rPr lang="en-US" baseline="0" dirty="0" smtClean="0"/>
              <a:t>Perhaps some role playing? </a:t>
            </a:r>
          </a:p>
          <a:p>
            <a:r>
              <a:rPr lang="en-US" baseline="0" dirty="0" smtClean="0"/>
              <a:t>Some practice making prototype enclosures would be nice also.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9D61-D653-4BC4-A91C-DDC2536464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55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</a:t>
            </a:r>
            <a:r>
              <a:rPr lang="en-US" baseline="0" dirty="0" smtClean="0"/>
              <a:t> successful engineering team.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Again for course grade but this time as an alternative to the Physics 104 lab.  </a:t>
            </a:r>
          </a:p>
          <a:p>
            <a:r>
              <a:rPr lang="en-US" baseline="0" dirty="0" smtClean="0"/>
              <a:t>This time the communication was very clear and the project was very well defined.</a:t>
            </a:r>
          </a:p>
          <a:p>
            <a:r>
              <a:rPr lang="en-US" baseline="0" dirty="0" smtClean="0"/>
              <a:t>Solutions already existed, so it was mostly research and </a:t>
            </a:r>
            <a:r>
              <a:rPr lang="en-US" baseline="0" dirty="0" err="1" smtClean="0"/>
              <a:t>sythnthesis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9D61-D653-4BC4-A91C-DDC2536464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34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So… </a:t>
            </a:r>
          </a:p>
          <a:p>
            <a:r>
              <a:rPr lang="en-US" dirty="0" smtClean="0"/>
              <a:t>Communication?</a:t>
            </a:r>
          </a:p>
          <a:p>
            <a:r>
              <a:rPr lang="en-US" dirty="0" smtClean="0"/>
              <a:t>We</a:t>
            </a:r>
            <a:r>
              <a:rPr lang="en-US" baseline="0" dirty="0" smtClean="0"/>
              <a:t> need to develop a way to lead students through the entire design cycle.</a:t>
            </a:r>
          </a:p>
          <a:p>
            <a:r>
              <a:rPr lang="en-US" dirty="0" smtClean="0"/>
              <a:t>The successful students</a:t>
            </a:r>
            <a:r>
              <a:rPr lang="en-US" baseline="0" dirty="0" smtClean="0"/>
              <a:t> were good at listening and able to synthesize </a:t>
            </a:r>
            <a:r>
              <a:rPr lang="en-US" baseline="0" smtClean="0"/>
              <a:t>their knowledge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79D61-D653-4BC4-A91C-DDC2536464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76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02"/>
            <a:ext cx="9144000" cy="683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34077"/>
            <a:ext cx="9144000" cy="6617196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Eras Bold ITC" pitchFamily="34" charset="0"/>
              </a:rPr>
              <a:t>Student Engineers </a:t>
            </a:r>
          </a:p>
          <a:p>
            <a:pPr algn="ctr"/>
            <a:r>
              <a:rPr lang="en-US" sz="5400" dirty="0" smtClean="0">
                <a:latin typeface="Eras Bold ITC" pitchFamily="34" charset="0"/>
              </a:rPr>
              <a:t>As </a:t>
            </a:r>
          </a:p>
          <a:p>
            <a:pPr algn="ctr"/>
            <a:r>
              <a:rPr lang="en-US" sz="5400" dirty="0" smtClean="0">
                <a:latin typeface="Eras Bold ITC" pitchFamily="34" charset="0"/>
              </a:rPr>
              <a:t>Employees</a:t>
            </a:r>
          </a:p>
          <a:p>
            <a:pPr algn="ctr"/>
            <a:r>
              <a:rPr lang="en-US" sz="4800" i="1" dirty="0" smtClean="0">
                <a:latin typeface="Eras Bold ITC" pitchFamily="34" charset="0"/>
              </a:rPr>
              <a:t>- or -</a:t>
            </a:r>
          </a:p>
          <a:p>
            <a:pPr algn="ctr"/>
            <a:r>
              <a:rPr lang="en-US" sz="4400" dirty="0">
                <a:latin typeface="Eras Bold ITC" pitchFamily="34" charset="0"/>
              </a:rPr>
              <a:t>How Student Engineers </a:t>
            </a:r>
          </a:p>
          <a:p>
            <a:pPr algn="ctr"/>
            <a:r>
              <a:rPr lang="en-US" sz="4400" dirty="0">
                <a:latin typeface="Eras Bold ITC" pitchFamily="34" charset="0"/>
              </a:rPr>
              <a:t>Built My Observatory</a:t>
            </a:r>
          </a:p>
          <a:p>
            <a:pPr algn="ctr"/>
            <a:endParaRPr lang="en-US" sz="5400" dirty="0" smtClean="0">
              <a:latin typeface="Eras Bold ITC" pitchFamily="34" charset="0"/>
            </a:endParaRPr>
          </a:p>
          <a:p>
            <a:pPr algn="ctr"/>
            <a:endParaRPr lang="en-US" sz="7200" dirty="0" smtClean="0">
              <a:latin typeface="Eras Bold ITC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06600" y="5141547"/>
            <a:ext cx="6130800" cy="1685973"/>
            <a:chOff x="76200" y="5141547"/>
            <a:chExt cx="6130800" cy="1685973"/>
          </a:xfrm>
        </p:grpSpPr>
        <p:pic>
          <p:nvPicPr>
            <p:cNvPr id="2050" name="Picture 2" descr="Z:\Observatory\ust_log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5141547"/>
              <a:ext cx="1295400" cy="1685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628503" y="5292035"/>
              <a:ext cx="4578497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Eras Bold ITC" pitchFamily="34" charset="0"/>
                </a:rPr>
                <a:t>Dr. Gerry </a:t>
              </a:r>
              <a:r>
                <a:rPr lang="en-US" sz="2800" dirty="0" err="1" smtClean="0">
                  <a:latin typeface="Eras Bold ITC" pitchFamily="34" charset="0"/>
                </a:rPr>
                <a:t>Ruch</a:t>
              </a:r>
              <a:endParaRPr lang="en-US" sz="2800" dirty="0" smtClean="0">
                <a:latin typeface="Eras Bold ITC" pitchFamily="34" charset="0"/>
              </a:endParaRPr>
            </a:p>
            <a:p>
              <a:r>
                <a:rPr lang="en-US" sz="2800" dirty="0" smtClean="0">
                  <a:latin typeface="Eras Bold ITC" pitchFamily="34" charset="0"/>
                </a:rPr>
                <a:t>University of St. Thomas</a:t>
              </a:r>
            </a:p>
            <a:p>
              <a:r>
                <a:rPr lang="en-US" sz="2800" dirty="0" smtClean="0">
                  <a:latin typeface="Eras Bold ITC" pitchFamily="34" charset="0"/>
                </a:rPr>
                <a:t>Department of Physics</a:t>
              </a:r>
              <a:endParaRPr lang="en-US" sz="2800" dirty="0">
                <a:latin typeface="Eras Bold IT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839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40" y="1066800"/>
            <a:ext cx="202882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5417"/>
            <a:ext cx="9144000" cy="92333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prstClr val="white"/>
                </a:solidFill>
                <a:latin typeface="Eras Bold ITC" pitchFamily="34" charset="0"/>
              </a:rPr>
              <a:t>The Observatory</a:t>
            </a:r>
            <a:endParaRPr lang="en-US" sz="5400" dirty="0">
              <a:solidFill>
                <a:prstClr val="white"/>
              </a:solidFill>
              <a:latin typeface="Eras Bold ITC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86" y="1066800"/>
            <a:ext cx="45395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2" y="3275392"/>
            <a:ext cx="4057650" cy="358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86" y="2971800"/>
            <a:ext cx="5334000" cy="355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429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5417"/>
            <a:ext cx="9144000" cy="92333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prstClr val="white"/>
                </a:solidFill>
                <a:latin typeface="Eras Bold ITC" pitchFamily="34" charset="0"/>
              </a:rPr>
              <a:t>Curriculum</a:t>
            </a:r>
            <a:endParaRPr lang="en-US" sz="5400" dirty="0">
              <a:solidFill>
                <a:prstClr val="white"/>
              </a:solidFill>
              <a:latin typeface="Eras Bold ITC" pitchFamily="34" charset="0"/>
            </a:endParaRPr>
          </a:p>
        </p:txBody>
      </p:sp>
      <p:pic>
        <p:nvPicPr>
          <p:cNvPr id="8194" name="Picture 2" descr="http://upload.wikimedia.org/wikipedia/commons/0/03/NSF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83" y="1079863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5791200" cy="332571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83" y="3657600"/>
            <a:ext cx="6477000" cy="309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429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5417"/>
            <a:ext cx="9144000" cy="92333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prstClr val="white"/>
                </a:solidFill>
                <a:latin typeface="Eras Bold ITC" pitchFamily="34" charset="0"/>
              </a:rPr>
              <a:t>Light Controller</a:t>
            </a:r>
            <a:endParaRPr lang="en-US" sz="5400" dirty="0">
              <a:solidFill>
                <a:prstClr val="white"/>
              </a:solidFill>
              <a:latin typeface="Eras Bold ITC" pitchFamily="34" charset="0"/>
            </a:endParaRPr>
          </a:p>
        </p:txBody>
      </p:sp>
      <p:pic>
        <p:nvPicPr>
          <p:cNvPr id="3" name="Picture 2" descr="http://www.stthomas.edu/physics/images/OBS_n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28900"/>
            <a:ext cx="55626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917913"/>
            <a:ext cx="4996543" cy="355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05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110276"/>
            <a:ext cx="6958013" cy="3636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-5417"/>
            <a:ext cx="9144000" cy="92333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prstClr val="white"/>
                </a:solidFill>
                <a:latin typeface="Eras Bold ITC" pitchFamily="34" charset="0"/>
              </a:rPr>
              <a:t>Attempt #1</a:t>
            </a:r>
            <a:endParaRPr lang="en-US" sz="5400" dirty="0">
              <a:solidFill>
                <a:prstClr val="white"/>
              </a:solidFill>
              <a:latin typeface="Eras Bold ITC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143001"/>
            <a:ext cx="4829961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129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5417"/>
            <a:ext cx="9144000" cy="92333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prstClr val="white"/>
                </a:solidFill>
                <a:latin typeface="Eras Bold ITC" pitchFamily="34" charset="0"/>
              </a:rPr>
              <a:t>Attempt #2</a:t>
            </a:r>
            <a:endParaRPr lang="en-US" sz="5400" dirty="0">
              <a:solidFill>
                <a:prstClr val="white"/>
              </a:solidFill>
              <a:latin typeface="Eras Bold ITC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2133599"/>
            <a:ext cx="333375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305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5417"/>
            <a:ext cx="9144000" cy="92333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prstClr val="white"/>
                </a:solidFill>
                <a:latin typeface="Eras Bold ITC" pitchFamily="34" charset="0"/>
              </a:rPr>
              <a:t>Attempt #3</a:t>
            </a:r>
            <a:endParaRPr lang="en-US" sz="5400" dirty="0">
              <a:solidFill>
                <a:prstClr val="white"/>
              </a:solidFill>
              <a:latin typeface="Eras Bold ITC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" y="1143000"/>
            <a:ext cx="5033451" cy="375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27794"/>
            <a:ext cx="5638800" cy="3848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305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5417"/>
            <a:ext cx="9144000" cy="92333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prstClr val="white"/>
                </a:solidFill>
                <a:latin typeface="Eras Bold ITC" pitchFamily="34" charset="0"/>
              </a:rPr>
              <a:t>Polar Alignment</a:t>
            </a:r>
            <a:endParaRPr lang="en-US" sz="5400" dirty="0">
              <a:solidFill>
                <a:prstClr val="white"/>
              </a:solidFill>
              <a:latin typeface="Eras Bold ITC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01551"/>
            <a:ext cx="5786516" cy="24445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3" y="3892351"/>
            <a:ext cx="5762897" cy="2432249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958651"/>
            <a:ext cx="30099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305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5417"/>
            <a:ext cx="9144000" cy="92333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prstClr val="white"/>
                </a:solidFill>
                <a:latin typeface="Eras Bold ITC" pitchFamily="34" charset="0"/>
              </a:rPr>
              <a:t>Student Workers</a:t>
            </a:r>
            <a:endParaRPr lang="en-US" sz="5400" dirty="0">
              <a:solidFill>
                <a:prstClr val="white"/>
              </a:solidFill>
              <a:latin typeface="Eras Bold ITC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4816248" cy="315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0"/>
            <a:ext cx="5567212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305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806</Words>
  <Application>Microsoft Office PowerPoint</Application>
  <PresentationFormat>On-screen Show (4:3)</PresentationFormat>
  <Paragraphs>128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Ruch, Gerald T.</dc:creator>
  <cp:lastModifiedBy>Windows User</cp:lastModifiedBy>
  <cp:revision>37</cp:revision>
  <cp:lastPrinted>2012-06-11T15:33:28Z</cp:lastPrinted>
  <dcterms:created xsi:type="dcterms:W3CDTF">2006-08-16T00:00:00Z</dcterms:created>
  <dcterms:modified xsi:type="dcterms:W3CDTF">2012-06-13T18:09:03Z</dcterms:modified>
</cp:coreProperties>
</file>