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0233600" cy="40233600"/>
  <p:notesSz cx="6858000" cy="9144000"/>
  <p:defaultTextStyle>
    <a:defPPr>
      <a:defRPr lang="en-US"/>
    </a:defPPr>
    <a:lvl1pPr marL="0" algn="l" defTabSz="4597779" rtl="0" eaLnBrk="1" latinLnBrk="0" hangingPunct="1">
      <a:defRPr sz="9100" kern="1200">
        <a:solidFill>
          <a:schemeClr val="tx1"/>
        </a:solidFill>
        <a:latin typeface="+mn-lt"/>
        <a:ea typeface="+mn-ea"/>
        <a:cs typeface="+mn-cs"/>
      </a:defRPr>
    </a:lvl1pPr>
    <a:lvl2pPr marL="2298890" algn="l" defTabSz="4597779" rtl="0" eaLnBrk="1" latinLnBrk="0" hangingPunct="1">
      <a:defRPr sz="9100" kern="1200">
        <a:solidFill>
          <a:schemeClr val="tx1"/>
        </a:solidFill>
        <a:latin typeface="+mn-lt"/>
        <a:ea typeface="+mn-ea"/>
        <a:cs typeface="+mn-cs"/>
      </a:defRPr>
    </a:lvl2pPr>
    <a:lvl3pPr marL="4597779" algn="l" defTabSz="4597779" rtl="0" eaLnBrk="1" latinLnBrk="0" hangingPunct="1">
      <a:defRPr sz="9100" kern="1200">
        <a:solidFill>
          <a:schemeClr val="tx1"/>
        </a:solidFill>
        <a:latin typeface="+mn-lt"/>
        <a:ea typeface="+mn-ea"/>
        <a:cs typeface="+mn-cs"/>
      </a:defRPr>
    </a:lvl3pPr>
    <a:lvl4pPr marL="6896669" algn="l" defTabSz="4597779" rtl="0" eaLnBrk="1" latinLnBrk="0" hangingPunct="1">
      <a:defRPr sz="9100" kern="1200">
        <a:solidFill>
          <a:schemeClr val="tx1"/>
        </a:solidFill>
        <a:latin typeface="+mn-lt"/>
        <a:ea typeface="+mn-ea"/>
        <a:cs typeface="+mn-cs"/>
      </a:defRPr>
    </a:lvl4pPr>
    <a:lvl5pPr marL="9195559" algn="l" defTabSz="4597779" rtl="0" eaLnBrk="1" latinLnBrk="0" hangingPunct="1">
      <a:defRPr sz="9100" kern="1200">
        <a:solidFill>
          <a:schemeClr val="tx1"/>
        </a:solidFill>
        <a:latin typeface="+mn-lt"/>
        <a:ea typeface="+mn-ea"/>
        <a:cs typeface="+mn-cs"/>
      </a:defRPr>
    </a:lvl5pPr>
    <a:lvl6pPr marL="11494448" algn="l" defTabSz="4597779" rtl="0" eaLnBrk="1" latinLnBrk="0" hangingPunct="1">
      <a:defRPr sz="9100" kern="1200">
        <a:solidFill>
          <a:schemeClr val="tx1"/>
        </a:solidFill>
        <a:latin typeface="+mn-lt"/>
        <a:ea typeface="+mn-ea"/>
        <a:cs typeface="+mn-cs"/>
      </a:defRPr>
    </a:lvl6pPr>
    <a:lvl7pPr marL="13793338" algn="l" defTabSz="4597779" rtl="0" eaLnBrk="1" latinLnBrk="0" hangingPunct="1">
      <a:defRPr sz="9100" kern="1200">
        <a:solidFill>
          <a:schemeClr val="tx1"/>
        </a:solidFill>
        <a:latin typeface="+mn-lt"/>
        <a:ea typeface="+mn-ea"/>
        <a:cs typeface="+mn-cs"/>
      </a:defRPr>
    </a:lvl7pPr>
    <a:lvl8pPr marL="16092227" algn="l" defTabSz="4597779" rtl="0" eaLnBrk="1" latinLnBrk="0" hangingPunct="1">
      <a:defRPr sz="9100" kern="1200">
        <a:solidFill>
          <a:schemeClr val="tx1"/>
        </a:solidFill>
        <a:latin typeface="+mn-lt"/>
        <a:ea typeface="+mn-ea"/>
        <a:cs typeface="+mn-cs"/>
      </a:defRPr>
    </a:lvl8pPr>
    <a:lvl9pPr marL="18391117" algn="l" defTabSz="4597779" rtl="0" eaLnBrk="1" latinLnBrk="0" hangingPunct="1">
      <a:defRPr sz="9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EAD"/>
    <a:srgbClr val="723836"/>
    <a:srgbClr val="483D3B"/>
    <a:srgbClr val="412328"/>
    <a:srgbClr val="133439"/>
    <a:srgbClr val="1F282D"/>
    <a:srgbClr val="F0D9A7"/>
    <a:srgbClr val="029CF6"/>
    <a:srgbClr val="532728"/>
    <a:srgbClr val="F1F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1" autoAdjust="0"/>
    <p:restoredTop sz="84615" autoAdjust="0"/>
  </p:normalViewPr>
  <p:slideViewPr>
    <p:cSldViewPr>
      <p:cViewPr varScale="1">
        <p:scale>
          <a:sx n="16" d="100"/>
          <a:sy n="16" d="100"/>
        </p:scale>
        <p:origin x="-2508" y="-180"/>
      </p:cViewPr>
      <p:guideLst>
        <p:guide orient="horz" pos="12672"/>
        <p:guide pos="12672"/>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C44DF0-D4AF-4871-B879-6AE6E7F6B84E}" type="datetimeFigureOut">
              <a:rPr lang="en-US" smtClean="0"/>
              <a:t>1/2/2014</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8000E-46DE-4DF3-A17D-BAA30DA7F3A4}" type="slidenum">
              <a:rPr lang="en-US" smtClean="0"/>
              <a:t>‹#›</a:t>
            </a:fld>
            <a:endParaRPr lang="en-US"/>
          </a:p>
        </p:txBody>
      </p:sp>
    </p:spTree>
    <p:extLst>
      <p:ext uri="{BB962C8B-B14F-4D97-AF65-F5344CB8AC3E}">
        <p14:creationId xmlns:p14="http://schemas.microsoft.com/office/powerpoint/2010/main" val="3902343354"/>
      </p:ext>
    </p:extLst>
  </p:cSld>
  <p:clrMap bg1="lt1" tx1="dk1" bg2="lt2" tx2="dk2" accent1="accent1" accent2="accent2" accent3="accent3" accent4="accent4" accent5="accent5" accent6="accent6" hlink="hlink" folHlink="folHlink"/>
  <p:notesStyle>
    <a:lvl1pPr marL="0" algn="l" defTabSz="838139" rtl="0" eaLnBrk="1" latinLnBrk="0" hangingPunct="1">
      <a:defRPr sz="1100" kern="1200">
        <a:solidFill>
          <a:schemeClr val="tx1"/>
        </a:solidFill>
        <a:latin typeface="+mn-lt"/>
        <a:ea typeface="+mn-ea"/>
        <a:cs typeface="+mn-cs"/>
      </a:defRPr>
    </a:lvl1pPr>
    <a:lvl2pPr marL="419070" algn="l" defTabSz="838139" rtl="0" eaLnBrk="1" latinLnBrk="0" hangingPunct="1">
      <a:defRPr sz="1100" kern="1200">
        <a:solidFill>
          <a:schemeClr val="tx1"/>
        </a:solidFill>
        <a:latin typeface="+mn-lt"/>
        <a:ea typeface="+mn-ea"/>
        <a:cs typeface="+mn-cs"/>
      </a:defRPr>
    </a:lvl2pPr>
    <a:lvl3pPr marL="838139" algn="l" defTabSz="838139" rtl="0" eaLnBrk="1" latinLnBrk="0" hangingPunct="1">
      <a:defRPr sz="1100" kern="1200">
        <a:solidFill>
          <a:schemeClr val="tx1"/>
        </a:solidFill>
        <a:latin typeface="+mn-lt"/>
        <a:ea typeface="+mn-ea"/>
        <a:cs typeface="+mn-cs"/>
      </a:defRPr>
    </a:lvl3pPr>
    <a:lvl4pPr marL="1257209" algn="l" defTabSz="838139" rtl="0" eaLnBrk="1" latinLnBrk="0" hangingPunct="1">
      <a:defRPr sz="1100" kern="1200">
        <a:solidFill>
          <a:schemeClr val="tx1"/>
        </a:solidFill>
        <a:latin typeface="+mn-lt"/>
        <a:ea typeface="+mn-ea"/>
        <a:cs typeface="+mn-cs"/>
      </a:defRPr>
    </a:lvl4pPr>
    <a:lvl5pPr marL="1676278" algn="l" defTabSz="838139" rtl="0" eaLnBrk="1" latinLnBrk="0" hangingPunct="1">
      <a:defRPr sz="1100" kern="1200">
        <a:solidFill>
          <a:schemeClr val="tx1"/>
        </a:solidFill>
        <a:latin typeface="+mn-lt"/>
        <a:ea typeface="+mn-ea"/>
        <a:cs typeface="+mn-cs"/>
      </a:defRPr>
    </a:lvl5pPr>
    <a:lvl6pPr marL="2095348" algn="l" defTabSz="838139" rtl="0" eaLnBrk="1" latinLnBrk="0" hangingPunct="1">
      <a:defRPr sz="1100" kern="1200">
        <a:solidFill>
          <a:schemeClr val="tx1"/>
        </a:solidFill>
        <a:latin typeface="+mn-lt"/>
        <a:ea typeface="+mn-ea"/>
        <a:cs typeface="+mn-cs"/>
      </a:defRPr>
    </a:lvl6pPr>
    <a:lvl7pPr marL="2514417" algn="l" defTabSz="838139" rtl="0" eaLnBrk="1" latinLnBrk="0" hangingPunct="1">
      <a:defRPr sz="1100" kern="1200">
        <a:solidFill>
          <a:schemeClr val="tx1"/>
        </a:solidFill>
        <a:latin typeface="+mn-lt"/>
        <a:ea typeface="+mn-ea"/>
        <a:cs typeface="+mn-cs"/>
      </a:defRPr>
    </a:lvl7pPr>
    <a:lvl8pPr marL="2933487" algn="l" defTabSz="838139" rtl="0" eaLnBrk="1" latinLnBrk="0" hangingPunct="1">
      <a:defRPr sz="1100" kern="1200">
        <a:solidFill>
          <a:schemeClr val="tx1"/>
        </a:solidFill>
        <a:latin typeface="+mn-lt"/>
        <a:ea typeface="+mn-ea"/>
        <a:cs typeface="+mn-cs"/>
      </a:defRPr>
    </a:lvl8pPr>
    <a:lvl9pPr marL="3352556" algn="l" defTabSz="83813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a:t>
            </a:r>
            <a:r>
              <a:rPr lang="en-US" baseline="0" dirty="0" smtClean="0"/>
              <a:t>details for the student.</a:t>
            </a:r>
          </a:p>
          <a:p>
            <a:r>
              <a:rPr lang="en-US" baseline="0" dirty="0" smtClean="0"/>
              <a:t>Remove distracting technical details.</a:t>
            </a:r>
            <a:endParaRPr lang="en-US" dirty="0"/>
          </a:p>
        </p:txBody>
      </p:sp>
      <p:sp>
        <p:nvSpPr>
          <p:cNvPr id="4" name="Slide Number Placeholder 3"/>
          <p:cNvSpPr>
            <a:spLocks noGrp="1"/>
          </p:cNvSpPr>
          <p:nvPr>
            <p:ph type="sldNum" sz="quarter" idx="10"/>
          </p:nvPr>
        </p:nvSpPr>
        <p:spPr/>
        <p:txBody>
          <a:bodyPr/>
          <a:lstStyle/>
          <a:p>
            <a:fld id="{C4F8000E-46DE-4DF3-A17D-BAA30DA7F3A4}" type="slidenum">
              <a:rPr lang="en-US" smtClean="0"/>
              <a:t>1</a:t>
            </a:fld>
            <a:endParaRPr lang="en-US"/>
          </a:p>
        </p:txBody>
      </p:sp>
    </p:spTree>
    <p:extLst>
      <p:ext uri="{BB962C8B-B14F-4D97-AF65-F5344CB8AC3E}">
        <p14:creationId xmlns:p14="http://schemas.microsoft.com/office/powerpoint/2010/main" val="324646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2498496"/>
            <a:ext cx="34198560" cy="8624147"/>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22799040"/>
            <a:ext cx="28163520" cy="10281920"/>
          </a:xfrm>
        </p:spPr>
        <p:txBody>
          <a:bodyPr/>
          <a:lstStyle>
            <a:lvl1pPr marL="0" indent="0" algn="ctr">
              <a:buNone/>
              <a:defRPr>
                <a:solidFill>
                  <a:schemeClr val="tx1">
                    <a:tint val="75000"/>
                  </a:schemeClr>
                </a:solidFill>
              </a:defRPr>
            </a:lvl1pPr>
            <a:lvl2pPr marL="2298890" indent="0" algn="ctr">
              <a:buNone/>
              <a:defRPr>
                <a:solidFill>
                  <a:schemeClr val="tx1">
                    <a:tint val="75000"/>
                  </a:schemeClr>
                </a:solidFill>
              </a:defRPr>
            </a:lvl2pPr>
            <a:lvl3pPr marL="4597779" indent="0" algn="ctr">
              <a:buNone/>
              <a:defRPr>
                <a:solidFill>
                  <a:schemeClr val="tx1">
                    <a:tint val="75000"/>
                  </a:schemeClr>
                </a:solidFill>
              </a:defRPr>
            </a:lvl3pPr>
            <a:lvl4pPr marL="6896669" indent="0" algn="ctr">
              <a:buNone/>
              <a:defRPr>
                <a:solidFill>
                  <a:schemeClr val="tx1">
                    <a:tint val="75000"/>
                  </a:schemeClr>
                </a:solidFill>
              </a:defRPr>
            </a:lvl4pPr>
            <a:lvl5pPr marL="9195559" indent="0" algn="ctr">
              <a:buNone/>
              <a:defRPr>
                <a:solidFill>
                  <a:schemeClr val="tx1">
                    <a:tint val="75000"/>
                  </a:schemeClr>
                </a:solidFill>
              </a:defRPr>
            </a:lvl5pPr>
            <a:lvl6pPr marL="11494448" indent="0" algn="ctr">
              <a:buNone/>
              <a:defRPr>
                <a:solidFill>
                  <a:schemeClr val="tx1">
                    <a:tint val="75000"/>
                  </a:schemeClr>
                </a:solidFill>
              </a:defRPr>
            </a:lvl6pPr>
            <a:lvl7pPr marL="13793338" indent="0" algn="ctr">
              <a:buNone/>
              <a:defRPr>
                <a:solidFill>
                  <a:schemeClr val="tx1">
                    <a:tint val="75000"/>
                  </a:schemeClr>
                </a:solidFill>
              </a:defRPr>
            </a:lvl7pPr>
            <a:lvl8pPr marL="16092227" indent="0" algn="ctr">
              <a:buNone/>
              <a:defRPr>
                <a:solidFill>
                  <a:schemeClr val="tx1">
                    <a:tint val="75000"/>
                  </a:schemeClr>
                </a:solidFill>
              </a:defRPr>
            </a:lvl8pPr>
            <a:lvl9pPr marL="183911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611212"/>
            <a:ext cx="9052560" cy="343289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1680" y="1611212"/>
            <a:ext cx="26487120" cy="343289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5853816"/>
            <a:ext cx="34198560" cy="7990840"/>
          </a:xfrm>
        </p:spPr>
        <p:txBody>
          <a:bodyPr anchor="t"/>
          <a:lstStyle>
            <a:lvl1pPr algn="l">
              <a:defRPr sz="201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7052719"/>
            <a:ext cx="34198560" cy="8801097"/>
          </a:xfrm>
        </p:spPr>
        <p:txBody>
          <a:bodyPr anchor="b"/>
          <a:lstStyle>
            <a:lvl1pPr marL="0" indent="0">
              <a:buNone/>
              <a:defRPr sz="10100">
                <a:solidFill>
                  <a:schemeClr val="tx1">
                    <a:tint val="75000"/>
                  </a:schemeClr>
                </a:solidFill>
              </a:defRPr>
            </a:lvl1pPr>
            <a:lvl2pPr marL="2298890" indent="0">
              <a:buNone/>
              <a:defRPr sz="9100">
                <a:solidFill>
                  <a:schemeClr val="tx1">
                    <a:tint val="75000"/>
                  </a:schemeClr>
                </a:solidFill>
              </a:defRPr>
            </a:lvl2pPr>
            <a:lvl3pPr marL="4597779" indent="0">
              <a:buNone/>
              <a:defRPr sz="8100">
                <a:solidFill>
                  <a:schemeClr val="tx1">
                    <a:tint val="75000"/>
                  </a:schemeClr>
                </a:solidFill>
              </a:defRPr>
            </a:lvl3pPr>
            <a:lvl4pPr marL="6896669" indent="0">
              <a:buNone/>
              <a:defRPr sz="7100">
                <a:solidFill>
                  <a:schemeClr val="tx1">
                    <a:tint val="75000"/>
                  </a:schemeClr>
                </a:solidFill>
              </a:defRPr>
            </a:lvl4pPr>
            <a:lvl5pPr marL="9195559" indent="0">
              <a:buNone/>
              <a:defRPr sz="7100">
                <a:solidFill>
                  <a:schemeClr val="tx1">
                    <a:tint val="75000"/>
                  </a:schemeClr>
                </a:solidFill>
              </a:defRPr>
            </a:lvl5pPr>
            <a:lvl6pPr marL="11494448" indent="0">
              <a:buNone/>
              <a:defRPr sz="7100">
                <a:solidFill>
                  <a:schemeClr val="tx1">
                    <a:tint val="75000"/>
                  </a:schemeClr>
                </a:solidFill>
              </a:defRPr>
            </a:lvl6pPr>
            <a:lvl7pPr marL="13793338" indent="0">
              <a:buNone/>
              <a:defRPr sz="7100">
                <a:solidFill>
                  <a:schemeClr val="tx1">
                    <a:tint val="75000"/>
                  </a:schemeClr>
                </a:solidFill>
              </a:defRPr>
            </a:lvl7pPr>
            <a:lvl8pPr marL="16092227" indent="0">
              <a:buNone/>
              <a:defRPr sz="7100">
                <a:solidFill>
                  <a:schemeClr val="tx1">
                    <a:tint val="75000"/>
                  </a:schemeClr>
                </a:solidFill>
              </a:defRPr>
            </a:lvl8pPr>
            <a:lvl9pPr marL="18391117" indent="0">
              <a:buNone/>
              <a:defRPr sz="7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1680" y="9387843"/>
            <a:ext cx="17769840" cy="26552316"/>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452080" y="9387843"/>
            <a:ext cx="17769840" cy="26552316"/>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0" y="9005996"/>
            <a:ext cx="17776827" cy="3753271"/>
          </a:xfrm>
        </p:spPr>
        <p:txBody>
          <a:bodyPr anchor="b"/>
          <a:lstStyle>
            <a:lvl1pPr marL="0" indent="0">
              <a:buNone/>
              <a:defRPr sz="12100" b="1"/>
            </a:lvl1pPr>
            <a:lvl2pPr marL="2298890" indent="0">
              <a:buNone/>
              <a:defRPr sz="10100" b="1"/>
            </a:lvl2pPr>
            <a:lvl3pPr marL="4597779" indent="0">
              <a:buNone/>
              <a:defRPr sz="9100" b="1"/>
            </a:lvl3pPr>
            <a:lvl4pPr marL="6896669" indent="0">
              <a:buNone/>
              <a:defRPr sz="8100" b="1"/>
            </a:lvl4pPr>
            <a:lvl5pPr marL="9195559" indent="0">
              <a:buNone/>
              <a:defRPr sz="8100" b="1"/>
            </a:lvl5pPr>
            <a:lvl6pPr marL="11494448" indent="0">
              <a:buNone/>
              <a:defRPr sz="8100" b="1"/>
            </a:lvl6pPr>
            <a:lvl7pPr marL="13793338" indent="0">
              <a:buNone/>
              <a:defRPr sz="8100" b="1"/>
            </a:lvl7pPr>
            <a:lvl8pPr marL="16092227" indent="0">
              <a:buNone/>
              <a:defRPr sz="8100" b="1"/>
            </a:lvl8pPr>
            <a:lvl9pPr marL="18391117" indent="0">
              <a:buNone/>
              <a:defRPr sz="8100" b="1"/>
            </a:lvl9pPr>
          </a:lstStyle>
          <a:p>
            <a:pPr lvl="0"/>
            <a:r>
              <a:rPr lang="en-US" smtClean="0"/>
              <a:t>Click to edit Master text styles</a:t>
            </a:r>
          </a:p>
        </p:txBody>
      </p:sp>
      <p:sp>
        <p:nvSpPr>
          <p:cNvPr id="4" name="Content Placeholder 3"/>
          <p:cNvSpPr>
            <a:spLocks noGrp="1"/>
          </p:cNvSpPr>
          <p:nvPr>
            <p:ph sz="half" idx="2"/>
          </p:nvPr>
        </p:nvSpPr>
        <p:spPr>
          <a:xfrm>
            <a:off x="2011680" y="12759267"/>
            <a:ext cx="17776827" cy="23180889"/>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2" y="9005996"/>
            <a:ext cx="17783810" cy="3753271"/>
          </a:xfrm>
        </p:spPr>
        <p:txBody>
          <a:bodyPr anchor="b"/>
          <a:lstStyle>
            <a:lvl1pPr marL="0" indent="0">
              <a:buNone/>
              <a:defRPr sz="12100" b="1"/>
            </a:lvl1pPr>
            <a:lvl2pPr marL="2298890" indent="0">
              <a:buNone/>
              <a:defRPr sz="10100" b="1"/>
            </a:lvl2pPr>
            <a:lvl3pPr marL="4597779" indent="0">
              <a:buNone/>
              <a:defRPr sz="9100" b="1"/>
            </a:lvl3pPr>
            <a:lvl4pPr marL="6896669" indent="0">
              <a:buNone/>
              <a:defRPr sz="8100" b="1"/>
            </a:lvl4pPr>
            <a:lvl5pPr marL="9195559" indent="0">
              <a:buNone/>
              <a:defRPr sz="8100" b="1"/>
            </a:lvl5pPr>
            <a:lvl6pPr marL="11494448" indent="0">
              <a:buNone/>
              <a:defRPr sz="8100" b="1"/>
            </a:lvl6pPr>
            <a:lvl7pPr marL="13793338" indent="0">
              <a:buNone/>
              <a:defRPr sz="8100" b="1"/>
            </a:lvl7pPr>
            <a:lvl8pPr marL="16092227" indent="0">
              <a:buNone/>
              <a:defRPr sz="8100" b="1"/>
            </a:lvl8pPr>
            <a:lvl9pPr marL="18391117" indent="0">
              <a:buNone/>
              <a:defRPr sz="8100" b="1"/>
            </a:lvl9pPr>
          </a:lstStyle>
          <a:p>
            <a:pPr lvl="0"/>
            <a:r>
              <a:rPr lang="en-US" smtClean="0"/>
              <a:t>Click to edit Master text styles</a:t>
            </a:r>
          </a:p>
        </p:txBody>
      </p:sp>
      <p:sp>
        <p:nvSpPr>
          <p:cNvPr id="6" name="Content Placeholder 5"/>
          <p:cNvSpPr>
            <a:spLocks noGrp="1"/>
          </p:cNvSpPr>
          <p:nvPr>
            <p:ph sz="quarter" idx="4"/>
          </p:nvPr>
        </p:nvSpPr>
        <p:spPr>
          <a:xfrm>
            <a:off x="20438112" y="12759267"/>
            <a:ext cx="17783810" cy="23180889"/>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3" y="1601893"/>
            <a:ext cx="13236577" cy="6817360"/>
          </a:xfrm>
        </p:spPr>
        <p:txBody>
          <a:bodyPr anchor="b"/>
          <a:lstStyle>
            <a:lvl1pPr algn="l">
              <a:defRPr sz="10100" b="1"/>
            </a:lvl1pPr>
          </a:lstStyle>
          <a:p>
            <a:r>
              <a:rPr lang="en-US" smtClean="0"/>
              <a:t>Click to edit Master title style</a:t>
            </a:r>
            <a:endParaRPr lang="en-US"/>
          </a:p>
        </p:txBody>
      </p:sp>
      <p:sp>
        <p:nvSpPr>
          <p:cNvPr id="3" name="Content Placeholder 2"/>
          <p:cNvSpPr>
            <a:spLocks noGrp="1"/>
          </p:cNvSpPr>
          <p:nvPr>
            <p:ph idx="1"/>
          </p:nvPr>
        </p:nvSpPr>
        <p:spPr>
          <a:xfrm>
            <a:off x="15730220" y="1601896"/>
            <a:ext cx="22491700" cy="34338263"/>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3" y="8419256"/>
            <a:ext cx="13236577" cy="27520903"/>
          </a:xfrm>
        </p:spPr>
        <p:txBody>
          <a:bodyPr/>
          <a:lstStyle>
            <a:lvl1pPr marL="0" indent="0">
              <a:buNone/>
              <a:defRPr sz="7100"/>
            </a:lvl1pPr>
            <a:lvl2pPr marL="2298890" indent="0">
              <a:buNone/>
              <a:defRPr sz="6000"/>
            </a:lvl2pPr>
            <a:lvl3pPr marL="4597779" indent="0">
              <a:buNone/>
              <a:defRPr sz="5000"/>
            </a:lvl3pPr>
            <a:lvl4pPr marL="6896669" indent="0">
              <a:buNone/>
              <a:defRPr sz="4500"/>
            </a:lvl4pPr>
            <a:lvl5pPr marL="9195559" indent="0">
              <a:buNone/>
              <a:defRPr sz="4500"/>
            </a:lvl5pPr>
            <a:lvl6pPr marL="11494448" indent="0">
              <a:buNone/>
              <a:defRPr sz="4500"/>
            </a:lvl6pPr>
            <a:lvl7pPr marL="13793338" indent="0">
              <a:buNone/>
              <a:defRPr sz="4500"/>
            </a:lvl7pPr>
            <a:lvl8pPr marL="16092227" indent="0">
              <a:buNone/>
              <a:defRPr sz="4500"/>
            </a:lvl8pPr>
            <a:lvl9pPr marL="18391117"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8163520"/>
            <a:ext cx="24140160" cy="3324863"/>
          </a:xfrm>
        </p:spPr>
        <p:txBody>
          <a:bodyPr anchor="b"/>
          <a:lstStyle>
            <a:lvl1pPr algn="l">
              <a:defRPr sz="10100" b="1"/>
            </a:lvl1pPr>
          </a:lstStyle>
          <a:p>
            <a:r>
              <a:rPr lang="en-US" smtClean="0"/>
              <a:t>Click to edit Master title style</a:t>
            </a:r>
            <a:endParaRPr lang="en-US"/>
          </a:p>
        </p:txBody>
      </p:sp>
      <p:sp>
        <p:nvSpPr>
          <p:cNvPr id="3" name="Picture Placeholder 2"/>
          <p:cNvSpPr>
            <a:spLocks noGrp="1"/>
          </p:cNvSpPr>
          <p:nvPr>
            <p:ph type="pic" idx="1"/>
          </p:nvPr>
        </p:nvSpPr>
        <p:spPr>
          <a:xfrm>
            <a:off x="7886067" y="3594947"/>
            <a:ext cx="24140160" cy="24140160"/>
          </a:xfrm>
        </p:spPr>
        <p:txBody>
          <a:bodyPr/>
          <a:lstStyle>
            <a:lvl1pPr marL="0" indent="0">
              <a:buNone/>
              <a:defRPr sz="16100"/>
            </a:lvl1pPr>
            <a:lvl2pPr marL="2298890" indent="0">
              <a:buNone/>
              <a:defRPr sz="14100"/>
            </a:lvl2pPr>
            <a:lvl3pPr marL="4597779" indent="0">
              <a:buNone/>
              <a:defRPr sz="12100"/>
            </a:lvl3pPr>
            <a:lvl4pPr marL="6896669" indent="0">
              <a:buNone/>
              <a:defRPr sz="10100"/>
            </a:lvl4pPr>
            <a:lvl5pPr marL="9195559" indent="0">
              <a:buNone/>
              <a:defRPr sz="10100"/>
            </a:lvl5pPr>
            <a:lvl6pPr marL="11494448" indent="0">
              <a:buNone/>
              <a:defRPr sz="10100"/>
            </a:lvl6pPr>
            <a:lvl7pPr marL="13793338" indent="0">
              <a:buNone/>
              <a:defRPr sz="10100"/>
            </a:lvl7pPr>
            <a:lvl8pPr marL="16092227" indent="0">
              <a:buNone/>
              <a:defRPr sz="10100"/>
            </a:lvl8pPr>
            <a:lvl9pPr marL="18391117" indent="0">
              <a:buNone/>
              <a:defRPr sz="10100"/>
            </a:lvl9pPr>
          </a:lstStyle>
          <a:p>
            <a:endParaRPr lang="en-US"/>
          </a:p>
        </p:txBody>
      </p:sp>
      <p:sp>
        <p:nvSpPr>
          <p:cNvPr id="4" name="Text Placeholder 3"/>
          <p:cNvSpPr>
            <a:spLocks noGrp="1"/>
          </p:cNvSpPr>
          <p:nvPr>
            <p:ph type="body" sz="half" idx="2"/>
          </p:nvPr>
        </p:nvSpPr>
        <p:spPr>
          <a:xfrm>
            <a:off x="7886067" y="31488383"/>
            <a:ext cx="24140160" cy="4721857"/>
          </a:xfrm>
        </p:spPr>
        <p:txBody>
          <a:bodyPr/>
          <a:lstStyle>
            <a:lvl1pPr marL="0" indent="0">
              <a:buNone/>
              <a:defRPr sz="7100"/>
            </a:lvl1pPr>
            <a:lvl2pPr marL="2298890" indent="0">
              <a:buNone/>
              <a:defRPr sz="6000"/>
            </a:lvl2pPr>
            <a:lvl3pPr marL="4597779" indent="0">
              <a:buNone/>
              <a:defRPr sz="5000"/>
            </a:lvl3pPr>
            <a:lvl4pPr marL="6896669" indent="0">
              <a:buNone/>
              <a:defRPr sz="4500"/>
            </a:lvl4pPr>
            <a:lvl5pPr marL="9195559" indent="0">
              <a:buNone/>
              <a:defRPr sz="4500"/>
            </a:lvl5pPr>
            <a:lvl6pPr marL="11494448" indent="0">
              <a:buNone/>
              <a:defRPr sz="4500"/>
            </a:lvl6pPr>
            <a:lvl7pPr marL="13793338" indent="0">
              <a:buNone/>
              <a:defRPr sz="4500"/>
            </a:lvl7pPr>
            <a:lvl8pPr marL="16092227" indent="0">
              <a:buNone/>
              <a:defRPr sz="4500"/>
            </a:lvl8pPr>
            <a:lvl9pPr marL="18391117"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611209"/>
            <a:ext cx="36210240" cy="6705600"/>
          </a:xfrm>
          <a:prstGeom prst="rect">
            <a:avLst/>
          </a:prstGeom>
        </p:spPr>
        <p:txBody>
          <a:bodyPr vert="horz" lIns="459778" tIns="229889" rIns="459778" bIns="2298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9387843"/>
            <a:ext cx="36210240" cy="26552316"/>
          </a:xfrm>
          <a:prstGeom prst="rect">
            <a:avLst/>
          </a:prstGeom>
        </p:spPr>
        <p:txBody>
          <a:bodyPr vert="horz" lIns="459778" tIns="229889" rIns="459778" bIns="2298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37290589"/>
            <a:ext cx="9387840" cy="2142067"/>
          </a:xfrm>
          <a:prstGeom prst="rect">
            <a:avLst/>
          </a:prstGeom>
        </p:spPr>
        <p:txBody>
          <a:bodyPr vert="horz" lIns="459778" tIns="229889" rIns="459778" bIns="229889" rtlCol="0" anchor="ctr"/>
          <a:lstStyle>
            <a:lvl1pPr algn="l">
              <a:defRPr sz="6000">
                <a:solidFill>
                  <a:schemeClr val="tx1">
                    <a:tint val="75000"/>
                  </a:schemeClr>
                </a:solidFill>
              </a:defRPr>
            </a:lvl1pPr>
          </a:lstStyle>
          <a:p>
            <a:fld id="{1D8BD707-D9CF-40AE-B4C6-C98DA3205C09}" type="datetimeFigureOut">
              <a:rPr lang="en-US" smtClean="0"/>
              <a:pPr/>
              <a:t>1/2/2014</a:t>
            </a:fld>
            <a:endParaRPr lang="en-US"/>
          </a:p>
        </p:txBody>
      </p:sp>
      <p:sp>
        <p:nvSpPr>
          <p:cNvPr id="5" name="Footer Placeholder 4"/>
          <p:cNvSpPr>
            <a:spLocks noGrp="1"/>
          </p:cNvSpPr>
          <p:nvPr>
            <p:ph type="ftr" sz="quarter" idx="3"/>
          </p:nvPr>
        </p:nvSpPr>
        <p:spPr>
          <a:xfrm>
            <a:off x="13746480" y="37290589"/>
            <a:ext cx="12740640" cy="2142067"/>
          </a:xfrm>
          <a:prstGeom prst="rect">
            <a:avLst/>
          </a:prstGeom>
        </p:spPr>
        <p:txBody>
          <a:bodyPr vert="horz" lIns="459778" tIns="229889" rIns="459778" bIns="229889" rtlCol="0" anchor="ctr"/>
          <a:lstStyle>
            <a:lvl1pPr algn="ctr">
              <a:defRPr sz="6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37290589"/>
            <a:ext cx="9387840" cy="2142067"/>
          </a:xfrm>
          <a:prstGeom prst="rect">
            <a:avLst/>
          </a:prstGeom>
        </p:spPr>
        <p:txBody>
          <a:bodyPr vert="horz" lIns="459778" tIns="229889" rIns="459778" bIns="229889" rtlCol="0" anchor="ctr"/>
          <a:lstStyle>
            <a:lvl1pPr algn="r">
              <a:defRPr sz="60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97779" rtl="0" eaLnBrk="1" latinLnBrk="0" hangingPunct="1">
        <a:spcBef>
          <a:spcPct val="0"/>
        </a:spcBef>
        <a:buNone/>
        <a:defRPr sz="22100" kern="1200">
          <a:solidFill>
            <a:schemeClr val="tx1"/>
          </a:solidFill>
          <a:latin typeface="+mj-lt"/>
          <a:ea typeface="+mj-ea"/>
          <a:cs typeface="+mj-cs"/>
        </a:defRPr>
      </a:lvl1pPr>
    </p:titleStyle>
    <p:bodyStyle>
      <a:lvl1pPr marL="1724168" indent="-1724168" algn="l" defTabSz="4597779"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35696" indent="-1436806" algn="l" defTabSz="4597779"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47224" indent="-1149445" algn="l" defTabSz="4597779"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46114" indent="-1149445" algn="l" defTabSz="4597779"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45003" indent="-1149445" algn="l" defTabSz="4597779"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43893" indent="-1149445" algn="l" defTabSz="4597779"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42783" indent="-1149445" algn="l" defTabSz="4597779"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41672" indent="-1149445" algn="l" defTabSz="4597779"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40562" indent="-1149445" algn="l" defTabSz="4597779"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597779" rtl="0" eaLnBrk="1" latinLnBrk="0" hangingPunct="1">
        <a:defRPr sz="9100" kern="1200">
          <a:solidFill>
            <a:schemeClr val="tx1"/>
          </a:solidFill>
          <a:latin typeface="+mn-lt"/>
          <a:ea typeface="+mn-ea"/>
          <a:cs typeface="+mn-cs"/>
        </a:defRPr>
      </a:lvl1pPr>
      <a:lvl2pPr marL="2298890" algn="l" defTabSz="4597779" rtl="0" eaLnBrk="1" latinLnBrk="0" hangingPunct="1">
        <a:defRPr sz="9100" kern="1200">
          <a:solidFill>
            <a:schemeClr val="tx1"/>
          </a:solidFill>
          <a:latin typeface="+mn-lt"/>
          <a:ea typeface="+mn-ea"/>
          <a:cs typeface="+mn-cs"/>
        </a:defRPr>
      </a:lvl2pPr>
      <a:lvl3pPr marL="4597779" algn="l" defTabSz="4597779" rtl="0" eaLnBrk="1" latinLnBrk="0" hangingPunct="1">
        <a:defRPr sz="9100" kern="1200">
          <a:solidFill>
            <a:schemeClr val="tx1"/>
          </a:solidFill>
          <a:latin typeface="+mn-lt"/>
          <a:ea typeface="+mn-ea"/>
          <a:cs typeface="+mn-cs"/>
        </a:defRPr>
      </a:lvl3pPr>
      <a:lvl4pPr marL="6896669" algn="l" defTabSz="4597779" rtl="0" eaLnBrk="1" latinLnBrk="0" hangingPunct="1">
        <a:defRPr sz="9100" kern="1200">
          <a:solidFill>
            <a:schemeClr val="tx1"/>
          </a:solidFill>
          <a:latin typeface="+mn-lt"/>
          <a:ea typeface="+mn-ea"/>
          <a:cs typeface="+mn-cs"/>
        </a:defRPr>
      </a:lvl4pPr>
      <a:lvl5pPr marL="9195559" algn="l" defTabSz="4597779" rtl="0" eaLnBrk="1" latinLnBrk="0" hangingPunct="1">
        <a:defRPr sz="9100" kern="1200">
          <a:solidFill>
            <a:schemeClr val="tx1"/>
          </a:solidFill>
          <a:latin typeface="+mn-lt"/>
          <a:ea typeface="+mn-ea"/>
          <a:cs typeface="+mn-cs"/>
        </a:defRPr>
      </a:lvl5pPr>
      <a:lvl6pPr marL="11494448" algn="l" defTabSz="4597779" rtl="0" eaLnBrk="1" latinLnBrk="0" hangingPunct="1">
        <a:defRPr sz="9100" kern="1200">
          <a:solidFill>
            <a:schemeClr val="tx1"/>
          </a:solidFill>
          <a:latin typeface="+mn-lt"/>
          <a:ea typeface="+mn-ea"/>
          <a:cs typeface="+mn-cs"/>
        </a:defRPr>
      </a:lvl6pPr>
      <a:lvl7pPr marL="13793338" algn="l" defTabSz="4597779" rtl="0" eaLnBrk="1" latinLnBrk="0" hangingPunct="1">
        <a:defRPr sz="9100" kern="1200">
          <a:solidFill>
            <a:schemeClr val="tx1"/>
          </a:solidFill>
          <a:latin typeface="+mn-lt"/>
          <a:ea typeface="+mn-ea"/>
          <a:cs typeface="+mn-cs"/>
        </a:defRPr>
      </a:lvl7pPr>
      <a:lvl8pPr marL="16092227" algn="l" defTabSz="4597779" rtl="0" eaLnBrk="1" latinLnBrk="0" hangingPunct="1">
        <a:defRPr sz="9100" kern="1200">
          <a:solidFill>
            <a:schemeClr val="tx1"/>
          </a:solidFill>
          <a:latin typeface="+mn-lt"/>
          <a:ea typeface="+mn-ea"/>
          <a:cs typeface="+mn-cs"/>
        </a:defRPr>
      </a:lvl8pPr>
      <a:lvl9pPr marL="18391117" algn="l" defTabSz="4597779"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jp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pic>
        <p:nvPicPr>
          <p:cNvPr id="51" name="Picture 5" descr="http://upload.wikimedia.org/wikipedia/commons/8/87/NSF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48621" y="37979429"/>
            <a:ext cx="1922746" cy="1922746"/>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26573914" y="38277800"/>
            <a:ext cx="13380286" cy="1326004"/>
          </a:xfrm>
          <a:prstGeom prst="rect">
            <a:avLst/>
          </a:prstGeom>
          <a:noFill/>
        </p:spPr>
        <p:txBody>
          <a:bodyPr wrap="square" lIns="83814" tIns="41907" rIns="83814" bIns="41907" rtlCol="0">
            <a:spAutoFit/>
          </a:bodyPr>
          <a:lstStyle/>
          <a:p>
            <a:r>
              <a:rPr lang="en-US" sz="4000" dirty="0">
                <a:solidFill>
                  <a:srgbClr val="ECDEAD"/>
                </a:solidFill>
                <a:latin typeface="Elephant" panose="02020904090505020303" pitchFamily="18" charset="0"/>
              </a:rPr>
              <a:t>This work was supported in part by National Science Foundation grant number DUE-1140385</a:t>
            </a:r>
          </a:p>
        </p:txBody>
      </p:sp>
      <p:grpSp>
        <p:nvGrpSpPr>
          <p:cNvPr id="32" name="Group 31"/>
          <p:cNvGrpSpPr/>
          <p:nvPr/>
        </p:nvGrpSpPr>
        <p:grpSpPr>
          <a:xfrm>
            <a:off x="748394" y="488951"/>
            <a:ext cx="38926407" cy="39371802"/>
            <a:chOff x="816429" y="533400"/>
            <a:chExt cx="42465171" cy="42951057"/>
          </a:xfrm>
        </p:grpSpPr>
        <p:sp>
          <p:nvSpPr>
            <p:cNvPr id="33" name="Freeform 32"/>
            <p:cNvSpPr/>
            <p:nvPr/>
          </p:nvSpPr>
          <p:spPr>
            <a:xfrm>
              <a:off x="5461166" y="25805747"/>
              <a:ext cx="6457556" cy="2099257"/>
            </a:xfrm>
            <a:custGeom>
              <a:avLst/>
              <a:gdLst>
                <a:gd name="connsiteX0" fmla="*/ 1897302 w 3177462"/>
                <a:gd name="connsiteY0" fmla="*/ 0 h 2438400"/>
                <a:gd name="connsiteX1" fmla="*/ 1592502 w 3177462"/>
                <a:gd name="connsiteY1" fmla="*/ 304800 h 2438400"/>
                <a:gd name="connsiteX2" fmla="*/ 7542 w 3177462"/>
                <a:gd name="connsiteY2" fmla="*/ 1158240 h 2438400"/>
                <a:gd name="connsiteX3" fmla="*/ 2324022 w 3177462"/>
                <a:gd name="connsiteY3" fmla="*/ 1889760 h 2438400"/>
                <a:gd name="connsiteX4" fmla="*/ 3177462 w 3177462"/>
                <a:gd name="connsiteY4" fmla="*/ 24384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462" h="2438400">
                  <a:moveTo>
                    <a:pt x="1897302" y="0"/>
                  </a:moveTo>
                  <a:cubicBezTo>
                    <a:pt x="1902382" y="55880"/>
                    <a:pt x="1907462" y="111760"/>
                    <a:pt x="1592502" y="304800"/>
                  </a:cubicBezTo>
                  <a:cubicBezTo>
                    <a:pt x="1277542" y="497840"/>
                    <a:pt x="-114378" y="894080"/>
                    <a:pt x="7542" y="1158240"/>
                  </a:cubicBezTo>
                  <a:cubicBezTo>
                    <a:pt x="129462" y="1422400"/>
                    <a:pt x="1795702" y="1676400"/>
                    <a:pt x="2324022" y="1889760"/>
                  </a:cubicBezTo>
                  <a:cubicBezTo>
                    <a:pt x="2852342" y="2103120"/>
                    <a:pt x="3004742" y="2286000"/>
                    <a:pt x="3177462" y="2438400"/>
                  </a:cubicBezTo>
                </a:path>
              </a:pathLst>
            </a:custGeom>
            <a:noFill/>
            <a:ln w="254000">
              <a:solidFill>
                <a:srgbClr val="029C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8452136" y="25726838"/>
              <a:ext cx="5688895" cy="2178166"/>
            </a:xfrm>
            <a:custGeom>
              <a:avLst/>
              <a:gdLst>
                <a:gd name="connsiteX0" fmla="*/ 1615648 w 2155046"/>
                <a:gd name="connsiteY0" fmla="*/ 0 h 2865120"/>
                <a:gd name="connsiteX1" fmla="*/ 2103328 w 2155046"/>
                <a:gd name="connsiteY1" fmla="*/ 1341120 h 2865120"/>
                <a:gd name="connsiteX2" fmla="*/ 518368 w 2155046"/>
                <a:gd name="connsiteY2" fmla="*/ 1645920 h 2865120"/>
                <a:gd name="connsiteX3" fmla="*/ 30688 w 2155046"/>
                <a:gd name="connsiteY3" fmla="*/ 2377440 h 2865120"/>
                <a:gd name="connsiteX4" fmla="*/ 91648 w 2155046"/>
                <a:gd name="connsiteY4" fmla="*/ 2865120 h 286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046" h="2865120">
                  <a:moveTo>
                    <a:pt x="1615648" y="0"/>
                  </a:moveTo>
                  <a:cubicBezTo>
                    <a:pt x="1950928" y="533400"/>
                    <a:pt x="2286208" y="1066800"/>
                    <a:pt x="2103328" y="1341120"/>
                  </a:cubicBezTo>
                  <a:cubicBezTo>
                    <a:pt x="1920448" y="1615440"/>
                    <a:pt x="863808" y="1473200"/>
                    <a:pt x="518368" y="1645920"/>
                  </a:cubicBezTo>
                  <a:cubicBezTo>
                    <a:pt x="172928" y="1818640"/>
                    <a:pt x="101808" y="2174240"/>
                    <a:pt x="30688" y="2377440"/>
                  </a:cubicBezTo>
                  <a:cubicBezTo>
                    <a:pt x="-40432" y="2580640"/>
                    <a:pt x="25608" y="2722880"/>
                    <a:pt x="91648" y="2865120"/>
                  </a:cubicBezTo>
                </a:path>
              </a:pathLst>
            </a:custGeom>
            <a:noFill/>
            <a:ln w="254000">
              <a:solidFill>
                <a:srgbClr val="029C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16430" y="30099000"/>
              <a:ext cx="42465170" cy="11048998"/>
            </a:xfrm>
            <a:prstGeom prst="rect">
              <a:avLst/>
            </a:prstGeom>
            <a:solidFill>
              <a:srgbClr val="7238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14400" y="533400"/>
              <a:ext cx="42062400" cy="2785378"/>
            </a:xfrm>
            <a:prstGeom prst="rect">
              <a:avLst/>
            </a:prstGeom>
            <a:solidFill>
              <a:srgbClr val="532728">
                <a:alpha val="65000"/>
              </a:srgbClr>
            </a:solidFill>
          </p:spPr>
          <p:txBody>
            <a:bodyPr wrap="square" rtlCol="0">
              <a:spAutoFit/>
            </a:bodyPr>
            <a:lstStyle/>
            <a:p>
              <a:pPr algn="ctr"/>
              <a:r>
                <a:rPr lang="en-US" sz="16000" dirty="0">
                  <a:solidFill>
                    <a:srgbClr val="F1F4C9"/>
                  </a:solidFill>
                  <a:latin typeface="Elephant" panose="02020904090505020303" pitchFamily="18" charset="0"/>
                </a:rPr>
                <a:t>Robotic Observatories in </a:t>
              </a:r>
              <a:r>
                <a:rPr lang="en-US" sz="16000" dirty="0" err="1">
                  <a:solidFill>
                    <a:srgbClr val="F1F4C9"/>
                  </a:solidFill>
                  <a:latin typeface="Elephant" panose="02020904090505020303" pitchFamily="18" charset="0"/>
                </a:rPr>
                <a:t>Astro</a:t>
              </a:r>
              <a:r>
                <a:rPr lang="en-US" sz="16000" dirty="0">
                  <a:solidFill>
                    <a:srgbClr val="F1F4C9"/>
                  </a:solidFill>
                  <a:latin typeface="Elephant" panose="02020904090505020303" pitchFamily="18" charset="0"/>
                </a:rPr>
                <a:t> 101</a:t>
              </a:r>
            </a:p>
          </p:txBody>
        </p:sp>
        <p:sp>
          <p:nvSpPr>
            <p:cNvPr id="28" name="TextBox 27"/>
            <p:cNvSpPr txBox="1"/>
            <p:nvPr/>
          </p:nvSpPr>
          <p:spPr>
            <a:xfrm>
              <a:off x="816429" y="10803076"/>
              <a:ext cx="13716000" cy="8094524"/>
            </a:xfrm>
            <a:prstGeom prst="rect">
              <a:avLst/>
            </a:prstGeom>
            <a:solidFill>
              <a:srgbClr val="412328">
                <a:alpha val="80000"/>
              </a:srgbClr>
            </a:solidFill>
          </p:spPr>
          <p:txBody>
            <a:bodyPr wrap="square" rtlCol="0">
              <a:spAutoFit/>
            </a:bodyPr>
            <a:lstStyle/>
            <a:p>
              <a:pPr algn="ctr"/>
              <a:r>
                <a:rPr lang="en-US" sz="8100" dirty="0">
                  <a:solidFill>
                    <a:srgbClr val="F1F4C9"/>
                  </a:solidFill>
                  <a:latin typeface="Elephant" panose="02020904090505020303" pitchFamily="18" charset="0"/>
                </a:rPr>
                <a:t>Classroom</a:t>
              </a:r>
            </a:p>
            <a:p>
              <a:pPr marL="785755" indent="-785755">
                <a:buFont typeface="Arial" panose="020B0604020202020204" pitchFamily="34" charset="0"/>
                <a:buChar char="•"/>
              </a:pPr>
              <a:r>
                <a:rPr lang="en-US" sz="4900" dirty="0">
                  <a:solidFill>
                    <a:srgbClr val="F1F4C9"/>
                  </a:solidFill>
                  <a:latin typeface="Elephant" panose="02020904090505020303" pitchFamily="18" charset="0"/>
                </a:rPr>
                <a:t>Period One</a:t>
              </a:r>
            </a:p>
            <a:p>
              <a:pPr marL="1968754" lvl="1" indent="-1047674">
                <a:buFont typeface="Arial" panose="020B0604020202020204" pitchFamily="34" charset="0"/>
                <a:buChar char="•"/>
              </a:pPr>
              <a:r>
                <a:rPr lang="en-US" sz="4900" dirty="0">
                  <a:solidFill>
                    <a:srgbClr val="F1F4C9"/>
                  </a:solidFill>
                  <a:latin typeface="Elephant" panose="02020904090505020303" pitchFamily="18" charset="0"/>
                </a:rPr>
                <a:t>Investigate topic</a:t>
              </a:r>
            </a:p>
            <a:p>
              <a:pPr marL="1968754" lvl="1" indent="-1047674">
                <a:buFont typeface="Arial" panose="020B0604020202020204" pitchFamily="34" charset="0"/>
                <a:buChar char="•"/>
              </a:pPr>
              <a:r>
                <a:rPr lang="en-US" sz="4900" dirty="0">
                  <a:solidFill>
                    <a:srgbClr val="F1F4C9"/>
                  </a:solidFill>
                  <a:latin typeface="Elephant" panose="02020904090505020303" pitchFamily="18" charset="0"/>
                </a:rPr>
                <a:t>Create Plan</a:t>
              </a:r>
            </a:p>
            <a:p>
              <a:pPr marL="1968754" lvl="1" indent="-1047674">
                <a:buFont typeface="Arial" panose="020B0604020202020204" pitchFamily="34" charset="0"/>
                <a:buChar char="•"/>
              </a:pPr>
              <a:r>
                <a:rPr lang="en-US" sz="4900" dirty="0">
                  <a:solidFill>
                    <a:srgbClr val="F1F4C9"/>
                  </a:solidFill>
                  <a:latin typeface="Elephant" panose="02020904090505020303" pitchFamily="18" charset="0"/>
                </a:rPr>
                <a:t>Submit Plan</a:t>
              </a:r>
            </a:p>
            <a:p>
              <a:pPr marL="838139" indent="-838139">
                <a:buFont typeface="Arial" panose="020B0604020202020204" pitchFamily="34" charset="0"/>
                <a:buChar char="•"/>
              </a:pPr>
              <a:r>
                <a:rPr lang="en-US" sz="4900" dirty="0">
                  <a:solidFill>
                    <a:srgbClr val="F1F4C9"/>
                  </a:solidFill>
                  <a:latin typeface="Elephant" panose="02020904090505020303" pitchFamily="18" charset="0"/>
                </a:rPr>
                <a:t>Period Two</a:t>
              </a:r>
            </a:p>
            <a:p>
              <a:pPr marL="1976029" lvl="1" indent="-1054950">
                <a:buFont typeface="Arial" panose="020B0604020202020204" pitchFamily="34" charset="0"/>
                <a:buChar char="•"/>
              </a:pPr>
              <a:r>
                <a:rPr lang="en-US" sz="4900" dirty="0">
                  <a:solidFill>
                    <a:srgbClr val="F1F4C9"/>
                  </a:solidFill>
                  <a:latin typeface="Elephant" panose="02020904090505020303" pitchFamily="18" charset="0"/>
                </a:rPr>
                <a:t>Retrieve Data</a:t>
              </a:r>
            </a:p>
            <a:p>
              <a:pPr marL="1976029" lvl="1" indent="-1054950">
                <a:buFont typeface="Arial" panose="020B0604020202020204" pitchFamily="34" charset="0"/>
                <a:buChar char="•"/>
              </a:pPr>
              <a:r>
                <a:rPr lang="en-US" sz="4900" dirty="0">
                  <a:solidFill>
                    <a:srgbClr val="F1F4C9"/>
                  </a:solidFill>
                  <a:latin typeface="Elephant" panose="02020904090505020303" pitchFamily="18" charset="0"/>
                </a:rPr>
                <a:t>Analyze Data</a:t>
              </a:r>
            </a:p>
            <a:p>
              <a:pPr marL="1976029" lvl="1" indent="-1054950">
                <a:buFont typeface="Arial" panose="020B0604020202020204" pitchFamily="34" charset="0"/>
                <a:buChar char="•"/>
              </a:pPr>
              <a:r>
                <a:rPr lang="en-US" sz="4900" dirty="0">
                  <a:solidFill>
                    <a:srgbClr val="F1F4C9"/>
                  </a:solidFill>
                  <a:latin typeface="Elephant" panose="02020904090505020303" pitchFamily="18" charset="0"/>
                </a:rPr>
                <a:t>Report Results</a:t>
              </a:r>
            </a:p>
          </p:txBody>
        </p:sp>
        <p:sp>
          <p:nvSpPr>
            <p:cNvPr id="35" name="Freeform 34"/>
            <p:cNvSpPr/>
            <p:nvPr/>
          </p:nvSpPr>
          <p:spPr>
            <a:xfrm>
              <a:off x="20175449" y="24674713"/>
              <a:ext cx="2654989" cy="2104250"/>
            </a:xfrm>
            <a:custGeom>
              <a:avLst/>
              <a:gdLst>
                <a:gd name="connsiteX0" fmla="*/ 914400 w 2876796"/>
                <a:gd name="connsiteY0" fmla="*/ 0 h 2438400"/>
                <a:gd name="connsiteX1" fmla="*/ 975360 w 2876796"/>
                <a:gd name="connsiteY1" fmla="*/ 792480 h 2438400"/>
                <a:gd name="connsiteX2" fmla="*/ 2865120 w 2876796"/>
                <a:gd name="connsiteY2" fmla="*/ 487680 h 2438400"/>
                <a:gd name="connsiteX3" fmla="*/ 1706880 w 2876796"/>
                <a:gd name="connsiteY3" fmla="*/ 1402080 h 2438400"/>
                <a:gd name="connsiteX4" fmla="*/ 365760 w 2876796"/>
                <a:gd name="connsiteY4" fmla="*/ 1584960 h 2438400"/>
                <a:gd name="connsiteX5" fmla="*/ 0 w 2876796"/>
                <a:gd name="connsiteY5"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6796" h="2438400">
                  <a:moveTo>
                    <a:pt x="914400" y="0"/>
                  </a:moveTo>
                  <a:cubicBezTo>
                    <a:pt x="782320" y="355600"/>
                    <a:pt x="650240" y="711200"/>
                    <a:pt x="975360" y="792480"/>
                  </a:cubicBezTo>
                  <a:cubicBezTo>
                    <a:pt x="1300480" y="873760"/>
                    <a:pt x="2743200" y="386080"/>
                    <a:pt x="2865120" y="487680"/>
                  </a:cubicBezTo>
                  <a:cubicBezTo>
                    <a:pt x="2987040" y="589280"/>
                    <a:pt x="2123440" y="1219200"/>
                    <a:pt x="1706880" y="1402080"/>
                  </a:cubicBezTo>
                  <a:cubicBezTo>
                    <a:pt x="1290320" y="1584960"/>
                    <a:pt x="650240" y="1412240"/>
                    <a:pt x="365760" y="1584960"/>
                  </a:cubicBezTo>
                  <a:cubicBezTo>
                    <a:pt x="81280" y="1757680"/>
                    <a:pt x="40640" y="2098040"/>
                    <a:pt x="0" y="2438400"/>
                  </a:cubicBezTo>
                </a:path>
              </a:pathLst>
            </a:custGeom>
            <a:noFill/>
            <a:ln w="254000">
              <a:solidFill>
                <a:srgbClr val="029C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6" descr="clou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6339" y="26239749"/>
              <a:ext cx="17819341" cy="3142861"/>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7"/>
            <p:cNvSpPr txBox="1">
              <a:spLocks noChangeArrowheads="1"/>
            </p:cNvSpPr>
            <p:nvPr/>
          </p:nvSpPr>
          <p:spPr bwMode="auto">
            <a:xfrm>
              <a:off x="11918722" y="26590067"/>
              <a:ext cx="1702783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3700" dirty="0">
                  <a:effectLst>
                    <a:outerShdw blurRad="38100" dist="38100" dir="2700000" algn="tl">
                      <a:srgbClr val="FFFFFF"/>
                    </a:outerShdw>
                  </a:effectLst>
                  <a:latin typeface="BankGothic Lt BT" pitchFamily="34" charset="0"/>
                </a:rPr>
                <a:t> </a:t>
              </a:r>
              <a:r>
                <a:rPr lang="en-US" altLang="en-US" sz="13700" dirty="0">
                  <a:effectLst>
                    <a:outerShdw blurRad="38100" dist="38100" dir="2700000" algn="tl">
                      <a:srgbClr val="FFFFFF"/>
                    </a:outerShdw>
                  </a:effectLst>
                  <a:latin typeface="Elephant" panose="02020904090505020303" pitchFamily="18" charset="0"/>
                </a:rPr>
                <a:t>The Internet</a:t>
              </a:r>
              <a:endParaRPr lang="en-US" altLang="en-US" sz="13700" dirty="0">
                <a:effectLst>
                  <a:outerShdw blurRad="38100" dist="38100" dir="2700000" algn="tl">
                    <a:srgbClr val="FFFFFF"/>
                  </a:outerShdw>
                </a:effectLst>
                <a:latin typeface="Elephant" panose="02020904090505020303" pitchFamily="18" charset="0"/>
              </a:endParaRPr>
            </a:p>
          </p:txBody>
        </p:sp>
        <p:sp>
          <p:nvSpPr>
            <p:cNvPr id="10" name="Rectangle 9"/>
            <p:cNvSpPr/>
            <p:nvPr/>
          </p:nvSpPr>
          <p:spPr>
            <a:xfrm>
              <a:off x="816429" y="19367763"/>
              <a:ext cx="13716000" cy="6871986"/>
            </a:xfrm>
            <a:prstGeom prst="rect">
              <a:avLst/>
            </a:prstGeom>
            <a:solidFill>
              <a:srgbClr val="7238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http://homer.gsu.edu/blogs/library/wp-content/uploads/2011/08/library-stock87p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5651" y="19595499"/>
              <a:ext cx="6054248" cy="33282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tatic.guim.co.uk/sys-images/Observer/Columnist/Columnists/2011/12/2/1322844840319/students-using-computers--00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5707" y="19866529"/>
              <a:ext cx="6538125" cy="35295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041" y="22526126"/>
              <a:ext cx="5460466" cy="345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5163800" y="17082797"/>
              <a:ext cx="13716000" cy="7671971"/>
            </a:xfrm>
            <a:prstGeom prst="rect">
              <a:avLst/>
            </a:prstGeom>
            <a:solidFill>
              <a:srgbClr val="7238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91850" y="17315325"/>
              <a:ext cx="11477924" cy="71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9565600" y="17518671"/>
              <a:ext cx="13716000" cy="8390994"/>
            </a:xfrm>
            <a:prstGeom prst="rect">
              <a:avLst/>
            </a:prstGeom>
            <a:solidFill>
              <a:srgbClr val="7238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7" descr="http://shareyoursky.com/directory/images/calvi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81127" y="19270390"/>
              <a:ext cx="6781800" cy="57385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196138" y="18232026"/>
              <a:ext cx="5628262" cy="724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15163800" y="9296400"/>
              <a:ext cx="13716000" cy="7263527"/>
            </a:xfrm>
            <a:prstGeom prst="rect">
              <a:avLst/>
            </a:prstGeom>
            <a:solidFill>
              <a:srgbClr val="412328">
                <a:alpha val="80000"/>
              </a:srgbClr>
            </a:solidFill>
          </p:spPr>
          <p:txBody>
            <a:bodyPr wrap="square" rtlCol="0">
              <a:spAutoFit/>
            </a:bodyPr>
            <a:lstStyle/>
            <a:p>
              <a:pPr algn="ctr"/>
              <a:r>
                <a:rPr lang="en-US" sz="8100" dirty="0">
                  <a:solidFill>
                    <a:srgbClr val="F1F4C9"/>
                  </a:solidFill>
                  <a:latin typeface="Elephant" panose="02020904090505020303" pitchFamily="18" charset="0"/>
                </a:rPr>
                <a:t>Data Processing Center</a:t>
              </a:r>
            </a:p>
            <a:p>
              <a:pPr marL="785755" indent="-785755">
                <a:buFont typeface="Arial" panose="020B0604020202020204" pitchFamily="34" charset="0"/>
                <a:buChar char="•"/>
              </a:pPr>
              <a:r>
                <a:rPr lang="en-US" sz="4900" dirty="0">
                  <a:solidFill>
                    <a:srgbClr val="F1F4C9"/>
                  </a:solidFill>
                  <a:latin typeface="Elephant" panose="02020904090505020303" pitchFamily="18" charset="0"/>
                </a:rPr>
                <a:t>Planning Assistance</a:t>
              </a:r>
            </a:p>
            <a:p>
              <a:pPr marL="1968754" lvl="1" indent="-1047674">
                <a:buFont typeface="Arial" panose="020B0604020202020204" pitchFamily="34" charset="0"/>
                <a:buChar char="•"/>
              </a:pPr>
              <a:r>
                <a:rPr lang="en-US" sz="4900" dirty="0">
                  <a:solidFill>
                    <a:srgbClr val="F1F4C9"/>
                  </a:solidFill>
                  <a:latin typeface="Elephant" panose="02020904090505020303" pitchFamily="18" charset="0"/>
                </a:rPr>
                <a:t>Hide distracting technical details</a:t>
              </a:r>
            </a:p>
            <a:p>
              <a:pPr marL="1968754" lvl="1" indent="-1047674">
                <a:buFont typeface="Arial" panose="020B0604020202020204" pitchFamily="34" charset="0"/>
                <a:buChar char="•"/>
              </a:pPr>
              <a:r>
                <a:rPr lang="en-US" sz="4900" dirty="0">
                  <a:solidFill>
                    <a:srgbClr val="F1F4C9"/>
                  </a:solidFill>
                  <a:latin typeface="Elephant" panose="02020904090505020303" pitchFamily="18" charset="0"/>
                </a:rPr>
                <a:t>Create Detailed Plan</a:t>
              </a:r>
            </a:p>
            <a:p>
              <a:pPr marL="838139" indent="-838139">
                <a:buFont typeface="Arial" panose="020B0604020202020204" pitchFamily="34" charset="0"/>
                <a:buChar char="•"/>
              </a:pPr>
              <a:r>
                <a:rPr lang="en-US" sz="4900" dirty="0">
                  <a:solidFill>
                    <a:srgbClr val="F1F4C9"/>
                  </a:solidFill>
                  <a:latin typeface="Elephant" panose="02020904090505020303" pitchFamily="18" charset="0"/>
                </a:rPr>
                <a:t>Data Preparation</a:t>
              </a:r>
            </a:p>
            <a:p>
              <a:pPr marL="1976029" lvl="1" indent="-1054950">
                <a:buFont typeface="Arial" panose="020B0604020202020204" pitchFamily="34" charset="0"/>
                <a:buChar char="•"/>
              </a:pPr>
              <a:r>
                <a:rPr lang="en-US" sz="4900" dirty="0">
                  <a:solidFill>
                    <a:srgbClr val="F1F4C9"/>
                  </a:solidFill>
                  <a:latin typeface="Elephant" panose="02020904090505020303" pitchFamily="18" charset="0"/>
                </a:rPr>
                <a:t>Basic Image Processing</a:t>
              </a:r>
            </a:p>
            <a:p>
              <a:pPr marL="1976029" lvl="1" indent="-1054950">
                <a:buFont typeface="Arial" panose="020B0604020202020204" pitchFamily="34" charset="0"/>
                <a:buChar char="•"/>
              </a:pPr>
              <a:r>
                <a:rPr lang="en-US" sz="4900" dirty="0">
                  <a:solidFill>
                    <a:srgbClr val="F1F4C9"/>
                  </a:solidFill>
                  <a:latin typeface="Elephant" panose="02020904090505020303" pitchFamily="18" charset="0"/>
                </a:rPr>
                <a:t>Image Calibration</a:t>
              </a:r>
            </a:p>
            <a:p>
              <a:pPr marL="1976029" lvl="1" indent="-1054950">
                <a:buFont typeface="Arial" panose="020B0604020202020204" pitchFamily="34" charset="0"/>
                <a:buChar char="•"/>
              </a:pPr>
              <a:r>
                <a:rPr lang="en-US" sz="4900" dirty="0">
                  <a:solidFill>
                    <a:srgbClr val="F1F4C9"/>
                  </a:solidFill>
                  <a:latin typeface="Elephant" panose="02020904090505020303" pitchFamily="18" charset="0"/>
                </a:rPr>
                <a:t>Data Package Preparation</a:t>
              </a:r>
            </a:p>
          </p:txBody>
        </p:sp>
        <p:sp>
          <p:nvSpPr>
            <p:cNvPr id="40" name="TextBox 39"/>
            <p:cNvSpPr txBox="1"/>
            <p:nvPr/>
          </p:nvSpPr>
          <p:spPr>
            <a:xfrm>
              <a:off x="29565600" y="11506200"/>
              <a:ext cx="13716000" cy="5601533"/>
            </a:xfrm>
            <a:prstGeom prst="rect">
              <a:avLst/>
            </a:prstGeom>
            <a:solidFill>
              <a:srgbClr val="412328">
                <a:alpha val="80000"/>
              </a:srgbClr>
            </a:solidFill>
          </p:spPr>
          <p:txBody>
            <a:bodyPr wrap="square" rtlCol="0">
              <a:spAutoFit/>
            </a:bodyPr>
            <a:lstStyle/>
            <a:p>
              <a:pPr algn="ctr"/>
              <a:r>
                <a:rPr lang="en-US" sz="8100" dirty="0">
                  <a:solidFill>
                    <a:srgbClr val="F1F4C9"/>
                  </a:solidFill>
                  <a:latin typeface="Elephant" panose="02020904090505020303" pitchFamily="18" charset="0"/>
                </a:rPr>
                <a:t>Robotic Observatories</a:t>
              </a:r>
            </a:p>
            <a:p>
              <a:pPr marL="785755" indent="-785755">
                <a:buFont typeface="Arial" panose="020B0604020202020204" pitchFamily="34" charset="0"/>
                <a:buChar char="•"/>
              </a:pPr>
              <a:r>
                <a:rPr lang="en-US" sz="4900" dirty="0">
                  <a:solidFill>
                    <a:srgbClr val="F1F4C9"/>
                  </a:solidFill>
                  <a:latin typeface="Elephant" panose="02020904090505020303" pitchFamily="18" charset="0"/>
                </a:rPr>
                <a:t>Share Access to State of the Art Facilities</a:t>
              </a:r>
            </a:p>
            <a:p>
              <a:pPr marL="785755" indent="-785755">
                <a:buFont typeface="Arial" panose="020B0604020202020204" pitchFamily="34" charset="0"/>
                <a:buChar char="•"/>
              </a:pPr>
              <a:r>
                <a:rPr lang="en-US" sz="4900" dirty="0">
                  <a:solidFill>
                    <a:srgbClr val="F1F4C9"/>
                  </a:solidFill>
                  <a:latin typeface="Elephant" panose="02020904090505020303" pitchFamily="18" charset="0"/>
                </a:rPr>
                <a:t>Unattended Operation</a:t>
              </a:r>
            </a:p>
            <a:p>
              <a:pPr marL="785755" indent="-785755">
                <a:buFont typeface="Arial" panose="020B0604020202020204" pitchFamily="34" charset="0"/>
                <a:buChar char="•"/>
              </a:pPr>
              <a:r>
                <a:rPr lang="en-US" sz="4900" dirty="0">
                  <a:solidFill>
                    <a:srgbClr val="F1F4C9"/>
                  </a:solidFill>
                  <a:latin typeface="Elephant" panose="02020904090505020303" pitchFamily="18" charset="0"/>
                </a:rPr>
                <a:t>Remote Location</a:t>
              </a:r>
            </a:p>
            <a:p>
              <a:pPr marL="785755" indent="-785755">
                <a:buFont typeface="Arial" panose="020B0604020202020204" pitchFamily="34" charset="0"/>
                <a:buChar char="•"/>
              </a:pPr>
              <a:r>
                <a:rPr lang="en-US" sz="4900" dirty="0">
                  <a:solidFill>
                    <a:srgbClr val="F1F4C9"/>
                  </a:solidFill>
                  <a:latin typeface="Elephant" panose="02020904090505020303" pitchFamily="18" charset="0"/>
                </a:rPr>
                <a:t>Ideal Weather Conditions</a:t>
              </a:r>
            </a:p>
          </p:txBody>
        </p:sp>
        <p:sp>
          <p:nvSpPr>
            <p:cNvPr id="41" name="TextBox 40"/>
            <p:cNvSpPr txBox="1"/>
            <p:nvPr/>
          </p:nvSpPr>
          <p:spPr>
            <a:xfrm>
              <a:off x="914400" y="3352800"/>
              <a:ext cx="42062400" cy="1569660"/>
            </a:xfrm>
            <a:prstGeom prst="rect">
              <a:avLst/>
            </a:prstGeom>
            <a:solidFill>
              <a:srgbClr val="532728">
                <a:alpha val="65000"/>
              </a:srgbClr>
            </a:solidFill>
          </p:spPr>
          <p:txBody>
            <a:bodyPr wrap="square" rtlCol="0">
              <a:spAutoFit/>
            </a:bodyPr>
            <a:lstStyle/>
            <a:p>
              <a:pPr algn="ctr"/>
              <a:r>
                <a:rPr lang="en-US" sz="8800" dirty="0">
                  <a:solidFill>
                    <a:srgbClr val="F1F4C9"/>
                  </a:solidFill>
                  <a:latin typeface="Elephant" panose="02020904090505020303" pitchFamily="18" charset="0"/>
                </a:rPr>
                <a:t>Gerald T. </a:t>
              </a:r>
              <a:r>
                <a:rPr lang="en-US" sz="8800" dirty="0" err="1">
                  <a:solidFill>
                    <a:srgbClr val="F1F4C9"/>
                  </a:solidFill>
                  <a:latin typeface="Elephant" panose="02020904090505020303" pitchFamily="18" charset="0"/>
                </a:rPr>
                <a:t>Ruch</a:t>
              </a:r>
              <a:r>
                <a:rPr lang="en-US" sz="8800" dirty="0">
                  <a:solidFill>
                    <a:srgbClr val="F1F4C9"/>
                  </a:solidFill>
                  <a:latin typeface="Elephant" panose="02020904090505020303" pitchFamily="18" charset="0"/>
                </a:rPr>
                <a:t> Jr                             University of St. Thomas</a:t>
              </a:r>
            </a:p>
          </p:txBody>
        </p:sp>
        <p:sp>
          <p:nvSpPr>
            <p:cNvPr id="42" name="TextBox 41"/>
            <p:cNvSpPr txBox="1"/>
            <p:nvPr/>
          </p:nvSpPr>
          <p:spPr>
            <a:xfrm>
              <a:off x="914400" y="5181600"/>
              <a:ext cx="42062400" cy="3539430"/>
            </a:xfrm>
            <a:prstGeom prst="rect">
              <a:avLst/>
            </a:prstGeom>
            <a:solidFill>
              <a:srgbClr val="532728">
                <a:alpha val="65000"/>
              </a:srgbClr>
            </a:solidFill>
          </p:spPr>
          <p:txBody>
            <a:bodyPr wrap="square" rtlCol="0">
              <a:spAutoFit/>
            </a:bodyPr>
            <a:lstStyle/>
            <a:p>
              <a:r>
                <a:rPr lang="en-US" sz="4000" b="1" dirty="0">
                  <a:solidFill>
                    <a:srgbClr val="F1F4C9"/>
                  </a:solidFill>
                  <a:latin typeface="Elephant" panose="02020904090505020303" pitchFamily="18" charset="0"/>
                </a:rPr>
                <a:t>Abstract:</a:t>
              </a:r>
              <a:r>
                <a:rPr lang="en-US" sz="3300" dirty="0">
                  <a:solidFill>
                    <a:srgbClr val="F1F4C9"/>
                  </a:solidFill>
                  <a:latin typeface="Elephant" panose="02020904090505020303" pitchFamily="18" charset="0"/>
                </a:rPr>
                <a:t>  The University of St. Thomas (UST) and a consortium of five local schools are using the UST Robotic Observatory, housing a 17' telescope, to develop labs and image processing tools that allow easy integration of observational labs into existing introductory astronomy curriculum. Our lab design removes the burden of equipment ownership by sharing access to a common resource and removes the burden of data processing by automating processing tasks that are not relevant to the learning objectives. Each laboratory exercise takes place over two lab periods. During period one, students design and submit observation requests via the lab website. Between periods, the telescope automatically acquires the data and our image processing pipeline produces data ready for student analysis. During period two, the students retrieve their data from the website and perform the analysis. The first lab, "Weighing Jupiter," was successfully implemented at UST and several of our partner schools</a:t>
              </a:r>
            </a:p>
          </p:txBody>
        </p:sp>
        <p:pic>
          <p:nvPicPr>
            <p:cNvPr id="43"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947417" y="31699200"/>
              <a:ext cx="15218383" cy="693420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4" name="Picture 2" descr="OrbitSketc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617976" y="31699201"/>
              <a:ext cx="10130224" cy="693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14180438" y="30175200"/>
              <a:ext cx="15709172" cy="1615827"/>
            </a:xfrm>
            <a:prstGeom prst="rect">
              <a:avLst/>
            </a:prstGeom>
            <a:noFill/>
          </p:spPr>
          <p:txBody>
            <a:bodyPr wrap="none" rtlCol="0">
              <a:spAutoFit/>
            </a:bodyPr>
            <a:lstStyle/>
            <a:p>
              <a:r>
                <a:rPr lang="en-US" dirty="0" smtClean="0">
                  <a:solidFill>
                    <a:srgbClr val="ECDEAD"/>
                  </a:solidFill>
                  <a:latin typeface="Elephant" panose="02020904090505020303" pitchFamily="18" charset="0"/>
                </a:rPr>
                <a:t>Lab 1 - Weighing Jupiter</a:t>
              </a:r>
              <a:endParaRPr lang="en-US" dirty="0">
                <a:solidFill>
                  <a:srgbClr val="ECDEAD"/>
                </a:solidFill>
                <a:latin typeface="Elephant" panose="02020904090505020303" pitchFamily="18" charset="0"/>
              </a:endParaRPr>
            </a:p>
          </p:txBody>
        </p:sp>
        <p:pic>
          <p:nvPicPr>
            <p:cNvPr id="46"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4362" y="31699200"/>
              <a:ext cx="13232238" cy="693420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a:xfrm>
              <a:off x="990600" y="38785800"/>
              <a:ext cx="13841838" cy="2123658"/>
            </a:xfrm>
            <a:prstGeom prst="rect">
              <a:avLst/>
            </a:prstGeom>
            <a:noFill/>
          </p:spPr>
          <p:txBody>
            <a:bodyPr wrap="square" rtlCol="0">
              <a:spAutoFit/>
            </a:bodyPr>
            <a:lstStyle/>
            <a:p>
              <a:r>
                <a:rPr lang="en-US" sz="4000" dirty="0">
                  <a:solidFill>
                    <a:srgbClr val="ECDEAD"/>
                  </a:solidFill>
                  <a:latin typeface="Elephant" panose="02020904090505020303" pitchFamily="18" charset="0"/>
                </a:rPr>
                <a:t>Students investigate the power of </a:t>
              </a:r>
              <a:r>
                <a:rPr lang="en-US" sz="4000" dirty="0" err="1">
                  <a:solidFill>
                    <a:srgbClr val="ECDEAD"/>
                  </a:solidFill>
                  <a:latin typeface="Elephant" panose="02020904090505020303" pitchFamily="18" charset="0"/>
                </a:rPr>
                <a:t>Kepler’s</a:t>
              </a:r>
              <a:r>
                <a:rPr lang="en-US" sz="4000" dirty="0">
                  <a:solidFill>
                    <a:srgbClr val="ECDEAD"/>
                  </a:solidFill>
                  <a:latin typeface="Elephant" panose="02020904090505020303" pitchFamily="18" charset="0"/>
                </a:rPr>
                <a:t> Law to obtain Jupiter’s Mass.  They devise and submit an observing plan</a:t>
              </a:r>
            </a:p>
          </p:txBody>
        </p:sp>
        <p:sp>
          <p:nvSpPr>
            <p:cNvPr id="48" name="TextBox 47"/>
            <p:cNvSpPr txBox="1"/>
            <p:nvPr/>
          </p:nvSpPr>
          <p:spPr>
            <a:xfrm>
              <a:off x="15621000" y="38862000"/>
              <a:ext cx="15925800" cy="2123658"/>
            </a:xfrm>
            <a:prstGeom prst="rect">
              <a:avLst/>
            </a:prstGeom>
            <a:noFill/>
          </p:spPr>
          <p:txBody>
            <a:bodyPr wrap="square" rtlCol="0">
              <a:spAutoFit/>
            </a:bodyPr>
            <a:lstStyle/>
            <a:p>
              <a:r>
                <a:rPr lang="en-US" sz="4000" dirty="0">
                  <a:solidFill>
                    <a:srgbClr val="ECDEAD"/>
                  </a:solidFill>
                  <a:latin typeface="Elephant" panose="02020904090505020303" pitchFamily="18" charset="0"/>
                </a:rPr>
                <a:t>Students measure the positions of each of the four Jovian Moons in the resulting time series of images.  But which moon is which?</a:t>
              </a:r>
            </a:p>
          </p:txBody>
        </p:sp>
        <p:sp>
          <p:nvSpPr>
            <p:cNvPr id="49" name="TextBox 48"/>
            <p:cNvSpPr txBox="1"/>
            <p:nvPr/>
          </p:nvSpPr>
          <p:spPr>
            <a:xfrm>
              <a:off x="32232600" y="38813958"/>
              <a:ext cx="11049000" cy="2123658"/>
            </a:xfrm>
            <a:prstGeom prst="rect">
              <a:avLst/>
            </a:prstGeom>
            <a:noFill/>
          </p:spPr>
          <p:txBody>
            <a:bodyPr wrap="square" rtlCol="0">
              <a:spAutoFit/>
            </a:bodyPr>
            <a:lstStyle/>
            <a:p>
              <a:r>
                <a:rPr lang="en-US" sz="4000" dirty="0">
                  <a:solidFill>
                    <a:srgbClr val="ECDEAD"/>
                  </a:solidFill>
                  <a:latin typeface="Elephant" panose="02020904090505020303" pitchFamily="18" charset="0"/>
                </a:rPr>
                <a:t>After plotting the moon positions versus time, the students must extract the orbital parameters</a:t>
              </a:r>
            </a:p>
          </p:txBody>
        </p:sp>
        <p:pic>
          <p:nvPicPr>
            <p:cNvPr id="50"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0600" y="41789007"/>
              <a:ext cx="862519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44802" y="41789007"/>
              <a:ext cx="113347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51180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332</Words>
  <Application>Microsoft Office PowerPoint</Application>
  <PresentationFormat>Custom</PresentationFormat>
  <Paragraphs>34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Ruch, Gerald T.</dc:creator>
  <cp:lastModifiedBy>IRT</cp:lastModifiedBy>
  <cp:revision>26</cp:revision>
  <dcterms:created xsi:type="dcterms:W3CDTF">2006-08-16T00:00:00Z</dcterms:created>
  <dcterms:modified xsi:type="dcterms:W3CDTF">2014-01-02T20:59:40Z</dcterms:modified>
</cp:coreProperties>
</file>